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1"/>
  </p:notesMasterIdLst>
  <p:sldIdLst>
    <p:sldId id="370" r:id="rId2"/>
    <p:sldId id="398" r:id="rId3"/>
    <p:sldId id="399" r:id="rId4"/>
    <p:sldId id="371" r:id="rId5"/>
    <p:sldId id="393" r:id="rId6"/>
    <p:sldId id="395" r:id="rId7"/>
    <p:sldId id="372" r:id="rId8"/>
    <p:sldId id="373" r:id="rId9"/>
    <p:sldId id="374" r:id="rId10"/>
    <p:sldId id="375" r:id="rId11"/>
    <p:sldId id="376" r:id="rId12"/>
    <p:sldId id="377" r:id="rId13"/>
    <p:sldId id="378" r:id="rId14"/>
    <p:sldId id="379" r:id="rId15"/>
    <p:sldId id="380" r:id="rId16"/>
    <p:sldId id="382" r:id="rId17"/>
    <p:sldId id="383" r:id="rId18"/>
    <p:sldId id="385" r:id="rId19"/>
    <p:sldId id="386" r:id="rId20"/>
    <p:sldId id="387" r:id="rId21"/>
    <p:sldId id="388" r:id="rId22"/>
    <p:sldId id="414" r:id="rId23"/>
    <p:sldId id="417" r:id="rId24"/>
    <p:sldId id="418" r:id="rId25"/>
    <p:sldId id="389" r:id="rId26"/>
    <p:sldId id="402" r:id="rId27"/>
    <p:sldId id="403" r:id="rId28"/>
    <p:sldId id="400" r:id="rId29"/>
    <p:sldId id="404" r:id="rId30"/>
    <p:sldId id="401" r:id="rId31"/>
    <p:sldId id="313" r:id="rId32"/>
    <p:sldId id="314" r:id="rId33"/>
    <p:sldId id="315" r:id="rId34"/>
    <p:sldId id="316" r:id="rId35"/>
    <p:sldId id="368" r:id="rId36"/>
    <p:sldId id="317" r:id="rId37"/>
    <p:sldId id="318" r:id="rId38"/>
    <p:sldId id="319" r:id="rId39"/>
    <p:sldId id="320" r:id="rId40"/>
    <p:sldId id="321" r:id="rId41"/>
    <p:sldId id="419" r:id="rId42"/>
    <p:sldId id="420" r:id="rId43"/>
    <p:sldId id="427" r:id="rId44"/>
    <p:sldId id="421" r:id="rId45"/>
    <p:sldId id="422" r:id="rId46"/>
    <p:sldId id="423" r:id="rId47"/>
    <p:sldId id="424" r:id="rId48"/>
    <p:sldId id="425" r:id="rId49"/>
    <p:sldId id="428" r:id="rId50"/>
    <p:sldId id="322" r:id="rId51"/>
    <p:sldId id="369" r:id="rId52"/>
    <p:sldId id="323" r:id="rId53"/>
    <p:sldId id="324" r:id="rId54"/>
    <p:sldId id="325" r:id="rId55"/>
    <p:sldId id="326" r:id="rId56"/>
    <p:sldId id="327" r:id="rId57"/>
    <p:sldId id="329" r:id="rId58"/>
    <p:sldId id="330" r:id="rId59"/>
    <p:sldId id="331" r:id="rId60"/>
    <p:sldId id="332" r:id="rId61"/>
    <p:sldId id="333" r:id="rId62"/>
    <p:sldId id="334" r:id="rId63"/>
    <p:sldId id="335" r:id="rId64"/>
    <p:sldId id="336" r:id="rId65"/>
    <p:sldId id="337" r:id="rId66"/>
    <p:sldId id="339" r:id="rId67"/>
    <p:sldId id="340" r:id="rId68"/>
    <p:sldId id="341" r:id="rId69"/>
    <p:sldId id="342" r:id="rId70"/>
    <p:sldId id="343" r:id="rId71"/>
    <p:sldId id="344" r:id="rId72"/>
    <p:sldId id="345" r:id="rId73"/>
    <p:sldId id="347" r:id="rId74"/>
    <p:sldId id="349" r:id="rId75"/>
    <p:sldId id="350"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90" r:id="rId90"/>
    <p:sldId id="391" r:id="rId91"/>
    <p:sldId id="392" r:id="rId92"/>
    <p:sldId id="415" r:id="rId93"/>
    <p:sldId id="416" r:id="rId94"/>
    <p:sldId id="396" r:id="rId95"/>
    <p:sldId id="408" r:id="rId96"/>
    <p:sldId id="409" r:id="rId97"/>
    <p:sldId id="405" r:id="rId98"/>
    <p:sldId id="406" r:id="rId99"/>
    <p:sldId id="407" r:id="rId100"/>
    <p:sldId id="410" r:id="rId101"/>
    <p:sldId id="429" r:id="rId102"/>
    <p:sldId id="430" r:id="rId103"/>
    <p:sldId id="431" r:id="rId104"/>
    <p:sldId id="432" r:id="rId105"/>
    <p:sldId id="433" r:id="rId106"/>
    <p:sldId id="411" r:id="rId107"/>
    <p:sldId id="412" r:id="rId108"/>
    <p:sldId id="413" r:id="rId109"/>
    <p:sldId id="367" r:id="rId1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4981" autoAdjust="0"/>
  </p:normalViewPr>
  <p:slideViewPr>
    <p:cSldViewPr snapToGrid="0">
      <p:cViewPr varScale="1">
        <p:scale>
          <a:sx n="71" d="100"/>
          <a:sy n="71" d="100"/>
        </p:scale>
        <p:origin x="16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D8C2E-17D0-C94A-B7DD-D23E6C46CB48}" type="datetimeFigureOut">
              <a:rPr kumimoji="1" lang="zh-CN" altLang="en-US" smtClean="0"/>
              <a:t>2022/11/17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4B418-2BBD-B144-9684-40EBA1CDE23C}" type="slidenum">
              <a:rPr kumimoji="1" lang="zh-CN" altLang="en-US" smtClean="0"/>
              <a:t>‹#›</a:t>
            </a:fld>
            <a:endParaRPr kumimoji="1" lang="zh-CN" altLang="en-US"/>
          </a:p>
        </p:txBody>
      </p:sp>
    </p:spTree>
    <p:extLst>
      <p:ext uri="{BB962C8B-B14F-4D97-AF65-F5344CB8AC3E}">
        <p14:creationId xmlns:p14="http://schemas.microsoft.com/office/powerpoint/2010/main" val="1335354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32</a:t>
            </a:fld>
            <a:endParaRPr lang="zh-CN" altLang="en-US"/>
          </a:p>
        </p:txBody>
      </p:sp>
    </p:spTree>
    <p:extLst>
      <p:ext uri="{BB962C8B-B14F-4D97-AF65-F5344CB8AC3E}">
        <p14:creationId xmlns:p14="http://schemas.microsoft.com/office/powerpoint/2010/main" val="74542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43</a:t>
            </a:fld>
            <a:endParaRPr lang="zh-CN" altLang="en-US"/>
          </a:p>
        </p:txBody>
      </p:sp>
    </p:spTree>
    <p:extLst>
      <p:ext uri="{BB962C8B-B14F-4D97-AF65-F5344CB8AC3E}">
        <p14:creationId xmlns:p14="http://schemas.microsoft.com/office/powerpoint/2010/main" val="106554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44</a:t>
            </a:fld>
            <a:endParaRPr lang="zh-CN" altLang="en-US"/>
          </a:p>
        </p:txBody>
      </p:sp>
    </p:spTree>
    <p:extLst>
      <p:ext uri="{BB962C8B-B14F-4D97-AF65-F5344CB8AC3E}">
        <p14:creationId xmlns:p14="http://schemas.microsoft.com/office/powerpoint/2010/main" val="157459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45</a:t>
            </a:fld>
            <a:endParaRPr lang="zh-CN" altLang="en-US"/>
          </a:p>
        </p:txBody>
      </p:sp>
    </p:spTree>
    <p:extLst>
      <p:ext uri="{BB962C8B-B14F-4D97-AF65-F5344CB8AC3E}">
        <p14:creationId xmlns:p14="http://schemas.microsoft.com/office/powerpoint/2010/main" val="68194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46</a:t>
            </a:fld>
            <a:endParaRPr lang="zh-CN" altLang="en-US"/>
          </a:p>
        </p:txBody>
      </p:sp>
    </p:spTree>
    <p:extLst>
      <p:ext uri="{BB962C8B-B14F-4D97-AF65-F5344CB8AC3E}">
        <p14:creationId xmlns:p14="http://schemas.microsoft.com/office/powerpoint/2010/main" val="357552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47</a:t>
            </a:fld>
            <a:endParaRPr lang="zh-CN" altLang="en-US"/>
          </a:p>
        </p:txBody>
      </p:sp>
    </p:spTree>
    <p:extLst>
      <p:ext uri="{BB962C8B-B14F-4D97-AF65-F5344CB8AC3E}">
        <p14:creationId xmlns:p14="http://schemas.microsoft.com/office/powerpoint/2010/main" val="309470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48</a:t>
            </a:fld>
            <a:endParaRPr lang="zh-CN" altLang="en-US"/>
          </a:p>
        </p:txBody>
      </p:sp>
    </p:spTree>
    <p:extLst>
      <p:ext uri="{BB962C8B-B14F-4D97-AF65-F5344CB8AC3E}">
        <p14:creationId xmlns:p14="http://schemas.microsoft.com/office/powerpoint/2010/main" val="111054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49</a:t>
            </a:fld>
            <a:endParaRPr lang="zh-CN" altLang="en-US"/>
          </a:p>
        </p:txBody>
      </p:sp>
    </p:spTree>
    <p:extLst>
      <p:ext uri="{BB962C8B-B14F-4D97-AF65-F5344CB8AC3E}">
        <p14:creationId xmlns:p14="http://schemas.microsoft.com/office/powerpoint/2010/main" val="210516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Adaboost</a:t>
            </a:r>
            <a:r>
              <a:rPr lang="zh-CN" altLang="en-US" dirty="0"/>
              <a:t>有多种推导方式 比较容易理解的是基于   加性模型   来  最小化   指数损失函数</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50</a:t>
            </a:fld>
            <a:endParaRPr lang="zh-CN" altLang="en-US"/>
          </a:p>
        </p:txBody>
      </p:sp>
    </p:spTree>
    <p:extLst>
      <p:ext uri="{BB962C8B-B14F-4D97-AF65-F5344CB8AC3E}">
        <p14:creationId xmlns:p14="http://schemas.microsoft.com/office/powerpoint/2010/main" val="55941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Adaboost</a:t>
            </a:r>
            <a:r>
              <a:rPr lang="zh-CN" altLang="en-US" dirty="0"/>
              <a:t>有多种推导方式 比较容易理解的是基于   加性模型   来  最小化   指数损失函数</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51</a:t>
            </a:fld>
            <a:endParaRPr lang="zh-CN" altLang="en-US"/>
          </a:p>
        </p:txBody>
      </p:sp>
    </p:spTree>
    <p:extLst>
      <p:ext uri="{BB962C8B-B14F-4D97-AF65-F5344CB8AC3E}">
        <p14:creationId xmlns:p14="http://schemas.microsoft.com/office/powerpoint/2010/main" val="687679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52</a:t>
            </a:fld>
            <a:endParaRPr lang="zh-CN" altLang="en-US"/>
          </a:p>
        </p:txBody>
      </p:sp>
    </p:spTree>
    <p:extLst>
      <p:ext uri="{BB962C8B-B14F-4D97-AF65-F5344CB8AC3E}">
        <p14:creationId xmlns:p14="http://schemas.microsoft.com/office/powerpoint/2010/main" val="1473442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33</a:t>
            </a:fld>
            <a:endParaRPr lang="zh-CN" altLang="en-US"/>
          </a:p>
        </p:txBody>
      </p:sp>
    </p:spTree>
    <p:extLst>
      <p:ext uri="{BB962C8B-B14F-4D97-AF65-F5344CB8AC3E}">
        <p14:creationId xmlns:p14="http://schemas.microsoft.com/office/powerpoint/2010/main" val="1308044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53</a:t>
            </a:fld>
            <a:endParaRPr lang="zh-CN" altLang="en-US"/>
          </a:p>
        </p:txBody>
      </p:sp>
    </p:spTree>
    <p:extLst>
      <p:ext uri="{BB962C8B-B14F-4D97-AF65-F5344CB8AC3E}">
        <p14:creationId xmlns:p14="http://schemas.microsoft.com/office/powerpoint/2010/main" val="238962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54</a:t>
            </a:fld>
            <a:endParaRPr lang="zh-CN" altLang="en-US"/>
          </a:p>
        </p:txBody>
      </p:sp>
    </p:spTree>
    <p:extLst>
      <p:ext uri="{BB962C8B-B14F-4D97-AF65-F5344CB8AC3E}">
        <p14:creationId xmlns:p14="http://schemas.microsoft.com/office/powerpoint/2010/main" val="1238433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55</a:t>
            </a:fld>
            <a:endParaRPr lang="zh-CN" altLang="en-US"/>
          </a:p>
        </p:txBody>
      </p:sp>
    </p:spTree>
    <p:extLst>
      <p:ext uri="{BB962C8B-B14F-4D97-AF65-F5344CB8AC3E}">
        <p14:creationId xmlns:p14="http://schemas.microsoft.com/office/powerpoint/2010/main" val="143141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56</a:t>
            </a:fld>
            <a:endParaRPr lang="zh-CN" altLang="en-US"/>
          </a:p>
        </p:txBody>
      </p:sp>
    </p:spTree>
    <p:extLst>
      <p:ext uri="{BB962C8B-B14F-4D97-AF65-F5344CB8AC3E}">
        <p14:creationId xmlns:p14="http://schemas.microsoft.com/office/powerpoint/2010/main" val="1665947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对于无法接受重赋权法的学习器 可以 用重采样法</a:t>
            </a:r>
            <a:endParaRPr lang="en-US" altLang="zh-CN" dirty="0"/>
          </a:p>
          <a:p>
            <a:r>
              <a:rPr lang="zh-CN" altLang="en-US" dirty="0"/>
              <a:t>这两种做法没有明显优劣</a:t>
            </a:r>
            <a:endParaRPr lang="en-US" altLang="zh-CN" dirty="0"/>
          </a:p>
          <a:p>
            <a:endParaRPr lang="en-US" altLang="zh-CN" dirty="0"/>
          </a:p>
          <a:p>
            <a:r>
              <a:rPr lang="zh-CN" altLang="en-US" dirty="0"/>
              <a:t>每一轮要检查是否满足基本条件，重启动</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9EABC83E-64DE-4CA4-8B0F-6E546B96E98E}" type="slidenum">
              <a:rPr lang="zh-CN" altLang="en-US" smtClean="0"/>
              <a:t>57</a:t>
            </a:fld>
            <a:endParaRPr lang="zh-CN" altLang="en-US"/>
          </a:p>
        </p:txBody>
      </p:sp>
    </p:spTree>
    <p:extLst>
      <p:ext uri="{BB962C8B-B14F-4D97-AF65-F5344CB8AC3E}">
        <p14:creationId xmlns:p14="http://schemas.microsoft.com/office/powerpoint/2010/main" val="407487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从偏差</a:t>
            </a:r>
            <a:r>
              <a:rPr lang="en-US" altLang="zh-CN" dirty="0"/>
              <a:t>-</a:t>
            </a:r>
            <a:r>
              <a:rPr lang="zh-CN" altLang="en-US" dirty="0"/>
              <a:t>方差的角度：降低偏差，可对泛化性能相当弱的学习器构造出很强的集成</a:t>
            </a:r>
            <a:r>
              <a:rPr lang="zh-CN" altLang="en-US" baseline="0" dirty="0"/>
              <a:t>  决策树桩  </a:t>
            </a:r>
            <a:r>
              <a:rPr lang="en-US" altLang="zh-CN" baseline="0" dirty="0"/>
              <a:t>GBDT</a:t>
            </a:r>
            <a:endParaRPr lang="en-US" altLang="zh-CN"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58</a:t>
            </a:fld>
            <a:endParaRPr lang="zh-CN" altLang="en-US"/>
          </a:p>
        </p:txBody>
      </p:sp>
    </p:spTree>
    <p:extLst>
      <p:ext uri="{BB962C8B-B14F-4D97-AF65-F5344CB8AC3E}">
        <p14:creationId xmlns:p14="http://schemas.microsoft.com/office/powerpoint/2010/main" val="7684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60</a:t>
            </a:fld>
            <a:endParaRPr lang="zh-CN" altLang="en-US"/>
          </a:p>
        </p:txBody>
      </p:sp>
    </p:spTree>
    <p:extLst>
      <p:ext uri="{BB962C8B-B14F-4D97-AF65-F5344CB8AC3E}">
        <p14:creationId xmlns:p14="http://schemas.microsoft.com/office/powerpoint/2010/main" val="404158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61</a:t>
            </a:fld>
            <a:endParaRPr lang="zh-CN" altLang="en-US"/>
          </a:p>
        </p:txBody>
      </p:sp>
    </p:spTree>
    <p:extLst>
      <p:ext uri="{BB962C8B-B14F-4D97-AF65-F5344CB8AC3E}">
        <p14:creationId xmlns:p14="http://schemas.microsoft.com/office/powerpoint/2010/main" val="2058657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从偏差</a:t>
            </a:r>
            <a:r>
              <a:rPr lang="en-US" altLang="zh-CN" dirty="0"/>
              <a:t>-</a:t>
            </a:r>
            <a:r>
              <a:rPr lang="zh-CN" altLang="en-US" dirty="0"/>
              <a:t>方差的角度：降低方差</a:t>
            </a:r>
          </a:p>
          <a:p>
            <a:r>
              <a:rPr lang="zh-CN" altLang="en-US" dirty="0"/>
              <a:t>在不剪枝的决策树、神经网络等易受样本影响的学习器上效果更好</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63</a:t>
            </a:fld>
            <a:endParaRPr lang="zh-CN" altLang="en-US"/>
          </a:p>
        </p:txBody>
      </p:sp>
    </p:spTree>
    <p:extLst>
      <p:ext uri="{BB962C8B-B14F-4D97-AF65-F5344CB8AC3E}">
        <p14:creationId xmlns:p14="http://schemas.microsoft.com/office/powerpoint/2010/main" val="150125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红色：集成</a:t>
            </a:r>
            <a:endParaRPr lang="en-US" altLang="zh-CN" dirty="0"/>
          </a:p>
          <a:p>
            <a:r>
              <a:rPr lang="zh-CN" altLang="en-US" dirty="0"/>
              <a:t>黑色：基学习器的分类边界</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64</a:t>
            </a:fld>
            <a:endParaRPr lang="zh-CN" altLang="en-US"/>
          </a:p>
        </p:txBody>
      </p:sp>
    </p:spTree>
    <p:extLst>
      <p:ext uri="{BB962C8B-B14F-4D97-AF65-F5344CB8AC3E}">
        <p14:creationId xmlns:p14="http://schemas.microsoft.com/office/powerpoint/2010/main" val="147271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假设基分类器的错误率相互独立  不可能  准确性和多样性本身就存在冲突</a:t>
            </a:r>
            <a:endParaRPr lang="en-US" altLang="zh-CN" dirty="0"/>
          </a:p>
          <a:p>
            <a:endParaRPr lang="en-US" altLang="zh-CN" dirty="0"/>
          </a:p>
          <a:p>
            <a:r>
              <a:rPr lang="zh-CN" altLang="en-US" dirty="0"/>
              <a:t>根据个体学习器的生成方式 目前有两大类，</a:t>
            </a:r>
            <a:endParaRPr lang="en-US" altLang="zh-CN" dirty="0"/>
          </a:p>
          <a:p>
            <a:r>
              <a:rPr lang="zh-CN" altLang="en-US" dirty="0"/>
              <a:t>个体学习器存在强依赖关系，必须串行生成的序列化方法，</a:t>
            </a:r>
            <a:r>
              <a:rPr lang="en-US" altLang="zh-CN" dirty="0"/>
              <a:t>boosting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个体学习器不存在强依赖关系，必须并行生成的方法，</a:t>
            </a:r>
            <a:r>
              <a:rPr lang="en-US" altLang="zh-CN" dirty="0"/>
              <a:t>bagging </a:t>
            </a:r>
            <a:r>
              <a:rPr lang="en-US" altLang="zh-CN" dirty="0" err="1"/>
              <a:t>rf</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34</a:t>
            </a:fld>
            <a:endParaRPr lang="zh-CN" altLang="en-US"/>
          </a:p>
        </p:txBody>
      </p:sp>
    </p:spTree>
    <p:extLst>
      <p:ext uri="{BB962C8B-B14F-4D97-AF65-F5344CB8AC3E}">
        <p14:creationId xmlns:p14="http://schemas.microsoft.com/office/powerpoint/2010/main" val="156922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65</a:t>
            </a:fld>
            <a:endParaRPr lang="zh-CN" altLang="en-US"/>
          </a:p>
        </p:txBody>
      </p:sp>
    </p:spTree>
    <p:extLst>
      <p:ext uri="{BB962C8B-B14F-4D97-AF65-F5344CB8AC3E}">
        <p14:creationId xmlns:p14="http://schemas.microsoft.com/office/powerpoint/2010/main" val="1662739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66</a:t>
            </a:fld>
            <a:endParaRPr lang="zh-CN" altLang="en-US"/>
          </a:p>
        </p:txBody>
      </p:sp>
    </p:spTree>
    <p:extLst>
      <p:ext uri="{BB962C8B-B14F-4D97-AF65-F5344CB8AC3E}">
        <p14:creationId xmlns:p14="http://schemas.microsoft.com/office/powerpoint/2010/main" val="43711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67</a:t>
            </a:fld>
            <a:endParaRPr lang="zh-CN" altLang="en-US"/>
          </a:p>
        </p:txBody>
      </p:sp>
    </p:spTree>
    <p:extLst>
      <p:ext uri="{BB962C8B-B14F-4D97-AF65-F5344CB8AC3E}">
        <p14:creationId xmlns:p14="http://schemas.microsoft.com/office/powerpoint/2010/main" val="1176911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统计的原因 多个假设在训练集上达到同等性能  若使用单个  因为误选 导致泛化性能不佳  结合多个学习器会降低这个风险</a:t>
            </a:r>
            <a:endParaRPr lang="en-US" altLang="zh-CN" dirty="0"/>
          </a:p>
          <a:p>
            <a:endParaRPr lang="en-US" altLang="zh-CN" dirty="0"/>
          </a:p>
          <a:p>
            <a:r>
              <a:rPr lang="zh-CN" altLang="en-US" dirty="0"/>
              <a:t>计算的原因 </a:t>
            </a:r>
            <a:endParaRPr lang="en-US" altLang="zh-CN" dirty="0"/>
          </a:p>
          <a:p>
            <a:r>
              <a:rPr lang="zh-CN" altLang="en-US" dirty="0"/>
              <a:t>学习算法往往会陷入局部极小，有的局部极小点对应的泛化性能可能很糟，经过多次运行之后进行结合，可降低陷入糟糕的局部极小点的概率</a:t>
            </a:r>
            <a:endParaRPr lang="en-US" altLang="zh-CN" dirty="0"/>
          </a:p>
          <a:p>
            <a:endParaRPr lang="en-US" altLang="zh-CN" dirty="0"/>
          </a:p>
          <a:p>
            <a:r>
              <a:rPr lang="zh-CN" altLang="en-US" dirty="0"/>
              <a:t>表示的原因 假设空间变大  有可能学到更好的近似</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69</a:t>
            </a:fld>
            <a:endParaRPr lang="zh-CN" altLang="en-US"/>
          </a:p>
        </p:txBody>
      </p:sp>
    </p:spTree>
    <p:extLst>
      <p:ext uri="{BB962C8B-B14F-4D97-AF65-F5344CB8AC3E}">
        <p14:creationId xmlns:p14="http://schemas.microsoft.com/office/powerpoint/2010/main" val="1953443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Zit</a:t>
            </a:r>
            <a:r>
              <a:rPr lang="zh-CN" altLang="en-US" dirty="0"/>
              <a:t>的构造</a:t>
            </a:r>
            <a:endParaRPr lang="en-US" altLang="zh-CN" dirty="0"/>
          </a:p>
          <a:p>
            <a:r>
              <a:rPr lang="zh-CN" altLang="en-US" dirty="0"/>
              <a:t>多响应线性回归  </a:t>
            </a:r>
            <a:r>
              <a:rPr lang="en-US" altLang="zh-CN" dirty="0"/>
              <a:t>MLR </a:t>
            </a:r>
            <a:r>
              <a:rPr lang="zh-CN" altLang="en-US" dirty="0"/>
              <a:t>作为次级学习器的学习算法 效果较好</a:t>
            </a:r>
            <a:endParaRPr lang="en-US" altLang="zh-CN" dirty="0"/>
          </a:p>
          <a:p>
            <a:r>
              <a:rPr lang="zh-CN" altLang="en-US" dirty="0"/>
              <a:t>贝叶斯模型平均 </a:t>
            </a:r>
            <a:r>
              <a:rPr lang="en-US" altLang="zh-CN" dirty="0"/>
              <a:t>BMA</a:t>
            </a:r>
            <a:r>
              <a:rPr lang="en-US" altLang="zh-CN" baseline="0" dirty="0"/>
              <a:t> </a:t>
            </a:r>
          </a:p>
          <a:p>
            <a:r>
              <a:rPr lang="en-US" altLang="zh-CN" baseline="0" dirty="0"/>
              <a:t>MLR</a:t>
            </a:r>
            <a:r>
              <a:rPr lang="zh-CN" altLang="en-US" baseline="0" dirty="0"/>
              <a:t>经常优于</a:t>
            </a:r>
            <a:r>
              <a:rPr lang="en-US" altLang="zh-CN" baseline="0" dirty="0"/>
              <a:t>BMA</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73</a:t>
            </a:fld>
            <a:endParaRPr lang="zh-CN" altLang="en-US"/>
          </a:p>
        </p:txBody>
      </p:sp>
    </p:spTree>
    <p:extLst>
      <p:ext uri="{BB962C8B-B14F-4D97-AF65-F5344CB8AC3E}">
        <p14:creationId xmlns:p14="http://schemas.microsoft.com/office/powerpoint/2010/main" val="1856669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75</a:t>
            </a:fld>
            <a:endParaRPr lang="zh-CN" altLang="en-US"/>
          </a:p>
        </p:txBody>
      </p:sp>
    </p:spTree>
    <p:extLst>
      <p:ext uri="{BB962C8B-B14F-4D97-AF65-F5344CB8AC3E}">
        <p14:creationId xmlns:p14="http://schemas.microsoft.com/office/powerpoint/2010/main" val="1065103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76</a:t>
            </a:fld>
            <a:endParaRPr lang="zh-CN" altLang="en-US"/>
          </a:p>
        </p:txBody>
      </p:sp>
    </p:spTree>
    <p:extLst>
      <p:ext uri="{BB962C8B-B14F-4D97-AF65-F5344CB8AC3E}">
        <p14:creationId xmlns:p14="http://schemas.microsoft.com/office/powerpoint/2010/main" val="387451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77</a:t>
            </a:fld>
            <a:endParaRPr lang="zh-CN" altLang="en-US"/>
          </a:p>
        </p:txBody>
      </p:sp>
    </p:spTree>
    <p:extLst>
      <p:ext uri="{BB962C8B-B14F-4D97-AF65-F5344CB8AC3E}">
        <p14:creationId xmlns:p14="http://schemas.microsoft.com/office/powerpoint/2010/main" val="1562402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不能直接把</a:t>
            </a:r>
            <a:r>
              <a:rPr lang="en-US" altLang="zh-CN" dirty="0"/>
              <a:t>E</a:t>
            </a:r>
            <a:r>
              <a:rPr lang="en-US" altLang="zh-CN" baseline="0" dirty="0"/>
              <a:t> hat-A hat </a:t>
            </a:r>
            <a:r>
              <a:rPr lang="zh-CN" altLang="en-US" baseline="0" dirty="0"/>
              <a:t>作为优化目标来求解</a:t>
            </a:r>
            <a:endParaRPr lang="en-US" altLang="zh-CN" baseline="0" dirty="0"/>
          </a:p>
          <a:p>
            <a:r>
              <a:rPr lang="en-US" altLang="zh-CN" baseline="0" dirty="0"/>
              <a:t>1.</a:t>
            </a:r>
            <a:r>
              <a:rPr lang="zh-CN" altLang="en-US" baseline="0" dirty="0"/>
              <a:t>它们定义在整个样本空间</a:t>
            </a:r>
            <a:endParaRPr lang="en-US" altLang="zh-CN" baseline="0" dirty="0"/>
          </a:p>
          <a:p>
            <a:r>
              <a:rPr lang="en-US" altLang="zh-CN" baseline="0" dirty="0"/>
              <a:t>2.A hat </a:t>
            </a:r>
            <a:r>
              <a:rPr lang="zh-CN" altLang="en-US" baseline="0" dirty="0"/>
              <a:t>不是一个可直接操纵的多样性度量  仅在集成构造好之后才能估计</a:t>
            </a:r>
            <a:endParaRPr lang="en-US" altLang="zh-CN" baseline="0" dirty="0"/>
          </a:p>
          <a:p>
            <a:r>
              <a:rPr lang="zh-CN" altLang="en-US" baseline="0" dirty="0"/>
              <a:t>上面的推导只适用于回归问题，难以直接推广到分类问题</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78</a:t>
            </a:fld>
            <a:endParaRPr lang="zh-CN" altLang="en-US"/>
          </a:p>
        </p:txBody>
      </p:sp>
    </p:spTree>
    <p:extLst>
      <p:ext uri="{BB962C8B-B14F-4D97-AF65-F5344CB8AC3E}">
        <p14:creationId xmlns:p14="http://schemas.microsoft.com/office/powerpoint/2010/main" val="1295166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79</a:t>
            </a:fld>
            <a:endParaRPr lang="zh-CN" altLang="en-US"/>
          </a:p>
        </p:txBody>
      </p:sp>
    </p:spTree>
    <p:extLst>
      <p:ext uri="{BB962C8B-B14F-4D97-AF65-F5344CB8AC3E}">
        <p14:creationId xmlns:p14="http://schemas.microsoft.com/office/powerpoint/2010/main" val="179987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假设基分类器的错误率相互独立  不可能  准确性和多样性本身就存在冲突</a:t>
            </a:r>
            <a:endParaRPr lang="en-US" altLang="zh-CN" dirty="0"/>
          </a:p>
          <a:p>
            <a:endParaRPr lang="en-US" altLang="zh-CN" dirty="0"/>
          </a:p>
          <a:p>
            <a:r>
              <a:rPr lang="zh-CN" altLang="en-US" dirty="0"/>
              <a:t>根据个体学习器的生成方式 目前有两大类，</a:t>
            </a:r>
            <a:endParaRPr lang="en-US" altLang="zh-CN" dirty="0"/>
          </a:p>
          <a:p>
            <a:r>
              <a:rPr lang="zh-CN" altLang="en-US" dirty="0"/>
              <a:t>个体学习器存在强依赖关系，必须串行生成的序列化方法，</a:t>
            </a:r>
            <a:r>
              <a:rPr lang="en-US" altLang="zh-CN" dirty="0"/>
              <a:t>boosting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个体学习器不存在强依赖关系，必须并行生成的方法，</a:t>
            </a:r>
            <a:r>
              <a:rPr lang="en-US" altLang="zh-CN" dirty="0"/>
              <a:t>bagging </a:t>
            </a:r>
            <a:r>
              <a:rPr lang="en-US" altLang="zh-CN" dirty="0" err="1"/>
              <a:t>rf</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35</a:t>
            </a:fld>
            <a:endParaRPr lang="zh-CN" altLang="en-US"/>
          </a:p>
        </p:txBody>
      </p:sp>
    </p:spTree>
    <p:extLst>
      <p:ext uri="{BB962C8B-B14F-4D97-AF65-F5344CB8AC3E}">
        <p14:creationId xmlns:p14="http://schemas.microsoft.com/office/powerpoint/2010/main" val="621415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80</a:t>
            </a:fld>
            <a:endParaRPr lang="zh-CN" altLang="en-US"/>
          </a:p>
        </p:txBody>
      </p:sp>
    </p:spTree>
    <p:extLst>
      <p:ext uri="{BB962C8B-B14F-4D97-AF65-F5344CB8AC3E}">
        <p14:creationId xmlns:p14="http://schemas.microsoft.com/office/powerpoint/2010/main" val="382697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ea typeface="+mn-ea"/>
              </a:rPr>
              <a:t>不合度量  值域 </a:t>
            </a:r>
            <a:r>
              <a:rPr lang="en-US" altLang="zh-CN" dirty="0">
                <a:latin typeface="+mn-ea"/>
                <a:ea typeface="+mn-ea"/>
              </a:rPr>
              <a:t>[0,1]</a:t>
            </a:r>
            <a:r>
              <a:rPr lang="zh-CN" altLang="en-US" dirty="0">
                <a:latin typeface="+mn-ea"/>
                <a:ea typeface="+mn-ea"/>
              </a:rPr>
              <a:t>值越大 多样性越大</a:t>
            </a:r>
            <a:endParaRPr lang="en-US" altLang="zh-CN" dirty="0">
              <a:latin typeface="+mn-ea"/>
              <a:ea typeface="+mn-ea"/>
            </a:endParaRPr>
          </a:p>
          <a:p>
            <a:r>
              <a:rPr lang="zh-CN" altLang="en-US" dirty="0">
                <a:latin typeface="+mn-ea"/>
                <a:ea typeface="+mn-ea"/>
              </a:rPr>
              <a:t>相关系数 值域</a:t>
            </a:r>
            <a:r>
              <a:rPr lang="en-US" altLang="zh-CN" dirty="0">
                <a:latin typeface="+mn-ea"/>
                <a:ea typeface="+mn-ea"/>
              </a:rPr>
              <a:t>[-1,1]</a:t>
            </a:r>
            <a:r>
              <a:rPr lang="zh-CN" altLang="en-US" baseline="0" dirty="0">
                <a:latin typeface="+mn-ea"/>
                <a:ea typeface="+mn-ea"/>
              </a:rPr>
              <a:t> </a:t>
            </a:r>
            <a:r>
              <a:rPr lang="en-US" altLang="zh-CN" baseline="0" dirty="0">
                <a:latin typeface="+mn-ea"/>
                <a:ea typeface="+mn-ea"/>
              </a:rPr>
              <a:t>0</a:t>
            </a:r>
            <a:r>
              <a:rPr lang="zh-CN" altLang="en-US" baseline="0" dirty="0">
                <a:latin typeface="+mn-ea"/>
                <a:ea typeface="+mn-ea"/>
              </a:rPr>
              <a:t>不相关 </a:t>
            </a:r>
            <a:r>
              <a:rPr lang="en-US" altLang="zh-CN" baseline="0" dirty="0">
                <a:latin typeface="+mn-ea"/>
                <a:ea typeface="+mn-ea"/>
              </a:rPr>
              <a:t>1</a:t>
            </a:r>
            <a:r>
              <a:rPr lang="zh-CN" altLang="en-US" baseline="0" dirty="0">
                <a:latin typeface="+mn-ea"/>
                <a:ea typeface="+mn-ea"/>
              </a:rPr>
              <a:t>正数相关 负数负相关</a:t>
            </a:r>
            <a:endParaRPr lang="en-US" altLang="zh-CN" baseline="0" dirty="0">
              <a:latin typeface="+mn-ea"/>
              <a:ea typeface="+mn-ea"/>
            </a:endParaRPr>
          </a:p>
          <a:p>
            <a:r>
              <a:rPr lang="en-US" altLang="zh-CN" dirty="0">
                <a:latin typeface="+mn-ea"/>
                <a:ea typeface="+mn-ea"/>
              </a:rPr>
              <a:t>Q-</a:t>
            </a:r>
            <a:r>
              <a:rPr lang="zh-CN" altLang="en-US" dirty="0">
                <a:latin typeface="+mn-ea"/>
                <a:ea typeface="+mn-ea"/>
              </a:rPr>
              <a:t>统计量  与相关系数符号相同  大小关系</a:t>
            </a:r>
            <a:endParaRPr lang="en-US" altLang="zh-CN" dirty="0">
              <a:latin typeface="+mn-ea"/>
              <a:ea typeface="+mn-ea"/>
            </a:endParaRPr>
          </a:p>
          <a:p>
            <a:r>
              <a:rPr lang="en-US" altLang="zh-CN" baseline="0" dirty="0">
                <a:latin typeface="+mn-ea"/>
                <a:ea typeface="+mn-ea"/>
              </a:rPr>
              <a:t>P1</a:t>
            </a:r>
            <a:r>
              <a:rPr lang="zh-CN" altLang="en-US" baseline="0" dirty="0">
                <a:latin typeface="+mn-ea"/>
                <a:ea typeface="+mn-ea"/>
              </a:rPr>
              <a:t>是两个分类器取得一致的概率   </a:t>
            </a:r>
            <a:r>
              <a:rPr lang="en-US" altLang="zh-CN" baseline="0" dirty="0">
                <a:latin typeface="+mn-ea"/>
                <a:ea typeface="+mn-ea"/>
              </a:rPr>
              <a:t>p2</a:t>
            </a:r>
            <a:r>
              <a:rPr lang="zh-CN" altLang="en-US" baseline="0" dirty="0">
                <a:latin typeface="+mn-ea"/>
                <a:ea typeface="+mn-ea"/>
              </a:rPr>
              <a:t>是两个分类器偶然达到一致的概率 </a:t>
            </a:r>
            <a:r>
              <a:rPr lang="en-US" altLang="zh-CN" baseline="0" dirty="0">
                <a:latin typeface="+mn-ea"/>
                <a:ea typeface="+mn-ea"/>
              </a:rPr>
              <a:t>1</a:t>
            </a:r>
            <a:r>
              <a:rPr lang="zh-CN" altLang="en-US" baseline="0" dirty="0">
                <a:latin typeface="+mn-ea"/>
                <a:ea typeface="+mn-ea"/>
              </a:rPr>
              <a:t>完全一致  </a:t>
            </a:r>
            <a:r>
              <a:rPr lang="en-US" altLang="zh-CN" baseline="0" dirty="0">
                <a:latin typeface="+mn-ea"/>
                <a:ea typeface="+mn-ea"/>
              </a:rPr>
              <a:t>0</a:t>
            </a:r>
            <a:r>
              <a:rPr lang="zh-CN" altLang="en-US" baseline="0" dirty="0">
                <a:latin typeface="+mn-ea"/>
                <a:ea typeface="+mn-ea"/>
              </a:rPr>
              <a:t>偶然一致  </a:t>
            </a:r>
            <a:r>
              <a:rPr lang="en-US" altLang="zh-CN" baseline="0" dirty="0">
                <a:latin typeface="+mn-ea"/>
                <a:ea typeface="+mn-ea"/>
              </a:rPr>
              <a:t>k</a:t>
            </a:r>
            <a:r>
              <a:rPr lang="zh-CN" altLang="en-US" baseline="0" dirty="0">
                <a:latin typeface="+mn-ea"/>
                <a:ea typeface="+mn-ea"/>
              </a:rPr>
              <a:t>通常为非负值 </a:t>
            </a:r>
            <a:endParaRPr lang="en-US" altLang="zh-CN" baseline="0"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81</a:t>
            </a:fld>
            <a:endParaRPr lang="zh-CN" altLang="en-US"/>
          </a:p>
        </p:txBody>
      </p:sp>
    </p:spTree>
    <p:extLst>
      <p:ext uri="{BB962C8B-B14F-4D97-AF65-F5344CB8AC3E}">
        <p14:creationId xmlns:p14="http://schemas.microsoft.com/office/powerpoint/2010/main" val="107057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ea typeface="+mn-ea"/>
              </a:rPr>
              <a:t>不合度量  值域 </a:t>
            </a:r>
            <a:r>
              <a:rPr lang="en-US" altLang="zh-CN" dirty="0">
                <a:latin typeface="+mn-ea"/>
                <a:ea typeface="+mn-ea"/>
              </a:rPr>
              <a:t>[0,1]</a:t>
            </a:r>
            <a:r>
              <a:rPr lang="zh-CN" altLang="en-US" dirty="0">
                <a:latin typeface="+mn-ea"/>
                <a:ea typeface="+mn-ea"/>
              </a:rPr>
              <a:t>值越大 多样性越大</a:t>
            </a:r>
            <a:endParaRPr lang="en-US" altLang="zh-CN" dirty="0">
              <a:latin typeface="+mn-ea"/>
              <a:ea typeface="+mn-ea"/>
            </a:endParaRPr>
          </a:p>
          <a:p>
            <a:r>
              <a:rPr lang="zh-CN" altLang="en-US" dirty="0">
                <a:latin typeface="+mn-ea"/>
                <a:ea typeface="+mn-ea"/>
              </a:rPr>
              <a:t>相关系数 值域</a:t>
            </a:r>
            <a:r>
              <a:rPr lang="en-US" altLang="zh-CN" dirty="0">
                <a:latin typeface="+mn-ea"/>
                <a:ea typeface="+mn-ea"/>
              </a:rPr>
              <a:t>[-1,1]</a:t>
            </a:r>
            <a:r>
              <a:rPr lang="zh-CN" altLang="en-US" baseline="0" dirty="0">
                <a:latin typeface="+mn-ea"/>
                <a:ea typeface="+mn-ea"/>
              </a:rPr>
              <a:t> </a:t>
            </a:r>
            <a:r>
              <a:rPr lang="en-US" altLang="zh-CN" baseline="0" dirty="0">
                <a:latin typeface="+mn-ea"/>
                <a:ea typeface="+mn-ea"/>
              </a:rPr>
              <a:t>0</a:t>
            </a:r>
            <a:r>
              <a:rPr lang="zh-CN" altLang="en-US" baseline="0" dirty="0">
                <a:latin typeface="+mn-ea"/>
                <a:ea typeface="+mn-ea"/>
              </a:rPr>
              <a:t>不相关 </a:t>
            </a:r>
            <a:r>
              <a:rPr lang="en-US" altLang="zh-CN" baseline="0" dirty="0">
                <a:latin typeface="+mn-ea"/>
                <a:ea typeface="+mn-ea"/>
              </a:rPr>
              <a:t>1</a:t>
            </a:r>
            <a:r>
              <a:rPr lang="zh-CN" altLang="en-US" baseline="0" dirty="0">
                <a:latin typeface="+mn-ea"/>
                <a:ea typeface="+mn-ea"/>
              </a:rPr>
              <a:t>正数相关 负数负相关</a:t>
            </a:r>
            <a:endParaRPr lang="en-US" altLang="zh-CN" baseline="0" dirty="0">
              <a:latin typeface="+mn-ea"/>
              <a:ea typeface="+mn-ea"/>
            </a:endParaRPr>
          </a:p>
          <a:p>
            <a:r>
              <a:rPr lang="en-US" altLang="zh-CN" dirty="0">
                <a:latin typeface="+mn-ea"/>
                <a:ea typeface="+mn-ea"/>
              </a:rPr>
              <a:t>Q-</a:t>
            </a:r>
            <a:r>
              <a:rPr lang="zh-CN" altLang="en-US" dirty="0">
                <a:latin typeface="+mn-ea"/>
                <a:ea typeface="+mn-ea"/>
              </a:rPr>
              <a:t>统计量  与相关系数符号相同  大小关系</a:t>
            </a:r>
            <a:endParaRPr lang="en-US" altLang="zh-CN" dirty="0">
              <a:latin typeface="+mn-ea"/>
              <a:ea typeface="+mn-ea"/>
            </a:endParaRPr>
          </a:p>
          <a:p>
            <a:r>
              <a:rPr lang="en-US" altLang="zh-CN" baseline="0" dirty="0">
                <a:latin typeface="+mn-ea"/>
                <a:ea typeface="+mn-ea"/>
              </a:rPr>
              <a:t>P1</a:t>
            </a:r>
            <a:r>
              <a:rPr lang="zh-CN" altLang="en-US" baseline="0" dirty="0">
                <a:latin typeface="+mn-ea"/>
                <a:ea typeface="+mn-ea"/>
              </a:rPr>
              <a:t>是两个分类器取得一致的概率   </a:t>
            </a:r>
            <a:r>
              <a:rPr lang="en-US" altLang="zh-CN" baseline="0" dirty="0">
                <a:latin typeface="+mn-ea"/>
                <a:ea typeface="+mn-ea"/>
              </a:rPr>
              <a:t>p2</a:t>
            </a:r>
            <a:r>
              <a:rPr lang="zh-CN" altLang="en-US" baseline="0" dirty="0">
                <a:latin typeface="+mn-ea"/>
                <a:ea typeface="+mn-ea"/>
              </a:rPr>
              <a:t>是两个分类器偶然达到一致的概率 </a:t>
            </a:r>
            <a:r>
              <a:rPr lang="en-US" altLang="zh-CN" baseline="0" dirty="0">
                <a:latin typeface="+mn-ea"/>
                <a:ea typeface="+mn-ea"/>
              </a:rPr>
              <a:t>1</a:t>
            </a:r>
            <a:r>
              <a:rPr lang="zh-CN" altLang="en-US" baseline="0" dirty="0">
                <a:latin typeface="+mn-ea"/>
                <a:ea typeface="+mn-ea"/>
              </a:rPr>
              <a:t>完全一致  </a:t>
            </a:r>
            <a:r>
              <a:rPr lang="en-US" altLang="zh-CN" baseline="0" dirty="0">
                <a:latin typeface="+mn-ea"/>
                <a:ea typeface="+mn-ea"/>
              </a:rPr>
              <a:t>0</a:t>
            </a:r>
            <a:r>
              <a:rPr lang="zh-CN" altLang="en-US" baseline="0" dirty="0">
                <a:latin typeface="+mn-ea"/>
                <a:ea typeface="+mn-ea"/>
              </a:rPr>
              <a:t>偶然一致  </a:t>
            </a:r>
            <a:r>
              <a:rPr lang="en-US" altLang="zh-CN" baseline="0" dirty="0">
                <a:latin typeface="+mn-ea"/>
                <a:ea typeface="+mn-ea"/>
              </a:rPr>
              <a:t>k</a:t>
            </a:r>
            <a:r>
              <a:rPr lang="zh-CN" altLang="en-US" baseline="0" dirty="0">
                <a:latin typeface="+mn-ea"/>
                <a:ea typeface="+mn-ea"/>
              </a:rPr>
              <a:t>通常为非负值 </a:t>
            </a:r>
            <a:endParaRPr lang="en-US" altLang="zh-CN" baseline="0"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82</a:t>
            </a:fld>
            <a:endParaRPr lang="zh-CN" altLang="en-US"/>
          </a:p>
        </p:txBody>
      </p:sp>
    </p:spTree>
    <p:extLst>
      <p:ext uri="{BB962C8B-B14F-4D97-AF65-F5344CB8AC3E}">
        <p14:creationId xmlns:p14="http://schemas.microsoft.com/office/powerpoint/2010/main" val="296864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成对型多样性度量</a:t>
            </a:r>
            <a:endParaRPr lang="en-US" altLang="zh-CN" dirty="0"/>
          </a:p>
          <a:p>
            <a:r>
              <a:rPr lang="zh-CN" altLang="en-US" dirty="0"/>
              <a:t>横坐标表示这对分类器的</a:t>
            </a:r>
            <a:r>
              <a:rPr lang="en-US" altLang="zh-CN" dirty="0"/>
              <a:t>k</a:t>
            </a:r>
            <a:r>
              <a:rPr lang="zh-CN" altLang="en-US" dirty="0"/>
              <a:t>值</a:t>
            </a:r>
            <a:r>
              <a:rPr lang="en-US" altLang="zh-CN" baseline="0" dirty="0"/>
              <a:t>   </a:t>
            </a:r>
            <a:r>
              <a:rPr lang="zh-CN" altLang="en-US" dirty="0"/>
              <a:t>纵坐标表示它们的平均误差</a:t>
            </a:r>
            <a:endParaRPr lang="en-US" altLang="zh-CN" dirty="0"/>
          </a:p>
          <a:p>
            <a:r>
              <a:rPr lang="zh-CN" altLang="en-US" dirty="0"/>
              <a:t>点云的位置越高 准确性越低</a:t>
            </a:r>
            <a:endParaRPr lang="en-US" altLang="zh-CN" dirty="0"/>
          </a:p>
          <a:p>
            <a:r>
              <a:rPr lang="zh-CN" altLang="en-US" dirty="0"/>
              <a:t>点云的位置越靠右，个体学习器的多样性越小</a:t>
            </a:r>
            <a:endParaRPr lang="en-US" altLang="zh-CN" dirty="0"/>
          </a:p>
          <a:p>
            <a:r>
              <a:rPr lang="en-US" altLang="zh-CN" dirty="0" err="1"/>
              <a:t>Adaboost</a:t>
            </a:r>
            <a:r>
              <a:rPr lang="en-US" altLang="zh-CN" dirty="0"/>
              <a:t> </a:t>
            </a:r>
            <a:r>
              <a:rPr lang="zh-CN" altLang="en-US" dirty="0"/>
              <a:t>个体学习器欠拟合   </a:t>
            </a:r>
            <a:r>
              <a:rPr lang="en-US" altLang="zh-CN" dirty="0"/>
              <a:t>Bagging</a:t>
            </a:r>
            <a:r>
              <a:rPr lang="zh-CN" altLang="en-US" dirty="0"/>
              <a:t>个体学习器过拟合</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83</a:t>
            </a:fld>
            <a:endParaRPr lang="zh-CN" altLang="en-US"/>
          </a:p>
        </p:txBody>
      </p:sp>
    </p:spTree>
    <p:extLst>
      <p:ext uri="{BB962C8B-B14F-4D97-AF65-F5344CB8AC3E}">
        <p14:creationId xmlns:p14="http://schemas.microsoft.com/office/powerpoint/2010/main" val="697517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84</a:t>
            </a:fld>
            <a:endParaRPr lang="zh-CN" altLang="en-US"/>
          </a:p>
        </p:txBody>
      </p:sp>
    </p:spTree>
    <p:extLst>
      <p:ext uri="{BB962C8B-B14F-4D97-AF65-F5344CB8AC3E}">
        <p14:creationId xmlns:p14="http://schemas.microsoft.com/office/powerpoint/2010/main" val="1950955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85</a:t>
            </a:fld>
            <a:endParaRPr lang="zh-CN" altLang="en-US"/>
          </a:p>
        </p:txBody>
      </p:sp>
    </p:spTree>
    <p:extLst>
      <p:ext uri="{BB962C8B-B14F-4D97-AF65-F5344CB8AC3E}">
        <p14:creationId xmlns:p14="http://schemas.microsoft.com/office/powerpoint/2010/main" val="1797073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86</a:t>
            </a:fld>
            <a:endParaRPr lang="zh-CN" altLang="en-US"/>
          </a:p>
        </p:txBody>
      </p:sp>
    </p:spTree>
    <p:extLst>
      <p:ext uri="{BB962C8B-B14F-4D97-AF65-F5344CB8AC3E}">
        <p14:creationId xmlns:p14="http://schemas.microsoft.com/office/powerpoint/2010/main" val="1065311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87</a:t>
            </a:fld>
            <a:endParaRPr lang="zh-CN" altLang="en-US"/>
          </a:p>
        </p:txBody>
      </p:sp>
    </p:spTree>
    <p:extLst>
      <p:ext uri="{BB962C8B-B14F-4D97-AF65-F5344CB8AC3E}">
        <p14:creationId xmlns:p14="http://schemas.microsoft.com/office/powerpoint/2010/main" val="846811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88</a:t>
            </a:fld>
            <a:endParaRPr lang="zh-CN" altLang="en-US"/>
          </a:p>
        </p:txBody>
      </p:sp>
    </p:spTree>
    <p:extLst>
      <p:ext uri="{BB962C8B-B14F-4D97-AF65-F5344CB8AC3E}">
        <p14:creationId xmlns:p14="http://schemas.microsoft.com/office/powerpoint/2010/main" val="130756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38</a:t>
            </a:fld>
            <a:endParaRPr lang="zh-CN" altLang="en-US"/>
          </a:p>
        </p:txBody>
      </p:sp>
    </p:spTree>
    <p:extLst>
      <p:ext uri="{BB962C8B-B14F-4D97-AF65-F5344CB8AC3E}">
        <p14:creationId xmlns:p14="http://schemas.microsoft.com/office/powerpoint/2010/main" val="197764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39</a:t>
            </a:fld>
            <a:endParaRPr lang="zh-CN" altLang="en-US"/>
          </a:p>
        </p:txBody>
      </p:sp>
    </p:spTree>
    <p:extLst>
      <p:ext uri="{BB962C8B-B14F-4D97-AF65-F5344CB8AC3E}">
        <p14:creationId xmlns:p14="http://schemas.microsoft.com/office/powerpoint/2010/main" val="140258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40</a:t>
            </a:fld>
            <a:endParaRPr lang="zh-CN" altLang="en-US"/>
          </a:p>
        </p:txBody>
      </p:sp>
    </p:spTree>
    <p:extLst>
      <p:ext uri="{BB962C8B-B14F-4D97-AF65-F5344CB8AC3E}">
        <p14:creationId xmlns:p14="http://schemas.microsoft.com/office/powerpoint/2010/main" val="1143408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41</a:t>
            </a:fld>
            <a:endParaRPr lang="zh-CN" altLang="en-US"/>
          </a:p>
        </p:txBody>
      </p:sp>
    </p:spTree>
    <p:extLst>
      <p:ext uri="{BB962C8B-B14F-4D97-AF65-F5344CB8AC3E}">
        <p14:creationId xmlns:p14="http://schemas.microsoft.com/office/powerpoint/2010/main" val="165536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42</a:t>
            </a:fld>
            <a:endParaRPr lang="zh-CN" altLang="en-US"/>
          </a:p>
        </p:txBody>
      </p:sp>
    </p:spTree>
    <p:extLst>
      <p:ext uri="{BB962C8B-B14F-4D97-AF65-F5344CB8AC3E}">
        <p14:creationId xmlns:p14="http://schemas.microsoft.com/office/powerpoint/2010/main" val="3106595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7725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2970465538"/>
      </p:ext>
    </p:extLst>
  </p:cSld>
  <p:clrMapOvr>
    <a:masterClrMapping/>
  </p:clrMapOvr>
  <p:extLst>
    <p:ext uri="{DCECCB84-F9BA-43D5-87BE-67443E8EF086}">
      <p15:sldGuideLst xmlns:p15="http://schemas.microsoft.com/office/powerpoint/2012/main">
        <p15:guide id="0" pos="2160" userDrawn="1">
          <p15:clr>
            <a:srgbClr val="FBAE40"/>
          </p15:clr>
        </p15:guide>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9283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03540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5746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00388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47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3421258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tiff"/></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tif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4.tiff"/><Relationship Id="rId4" Type="http://schemas.openxmlformats.org/officeDocument/2006/relationships/image" Target="../media/image53.tiff"/></Relationships>
</file>

<file path=ppt/slides/_rels/slide5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5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0.tiff"/><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tif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6.tiff"/><Relationship Id="rId4" Type="http://schemas.openxmlformats.org/officeDocument/2006/relationships/image" Target="../media/image65.tiff"/></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18" Type="http://schemas.openxmlformats.org/officeDocument/2006/relationships/oleObject" Target="../embeddings/oleObject10.bin"/><Relationship Id="rId3" Type="http://schemas.openxmlformats.org/officeDocument/2006/relationships/notesSlide" Target="../notesSlides/notesSlide33.xml"/><Relationship Id="rId21" Type="http://schemas.openxmlformats.org/officeDocument/2006/relationships/oleObject" Target="../embeddings/oleObject12.bin"/><Relationship Id="rId7" Type="http://schemas.openxmlformats.org/officeDocument/2006/relationships/image" Target="../media/image72.wmf"/><Relationship Id="rId12" Type="http://schemas.openxmlformats.org/officeDocument/2006/relationships/oleObject" Target="../embeddings/oleObject5.bin"/><Relationship Id="rId17" Type="http://schemas.openxmlformats.org/officeDocument/2006/relationships/image" Target="../media/image7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image" Target="../media/image76.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4.wmf"/><Relationship Id="rId5" Type="http://schemas.openxmlformats.org/officeDocument/2006/relationships/image" Target="../media/image71.wmf"/><Relationship Id="rId15" Type="http://schemas.openxmlformats.org/officeDocument/2006/relationships/oleObject" Target="../embeddings/oleObject8.bin"/><Relationship Id="rId10" Type="http://schemas.openxmlformats.org/officeDocument/2006/relationships/oleObject" Target="../embeddings/oleObject4.bin"/><Relationship Id="rId19" Type="http://schemas.openxmlformats.org/officeDocument/2006/relationships/oleObject" Target="../embeddings/oleObject11.bin"/><Relationship Id="rId4" Type="http://schemas.openxmlformats.org/officeDocument/2006/relationships/oleObject" Target="../embeddings/oleObject1.bin"/><Relationship Id="rId9" Type="http://schemas.openxmlformats.org/officeDocument/2006/relationships/image" Target="../media/image73.wmf"/><Relationship Id="rId14" Type="http://schemas.openxmlformats.org/officeDocument/2006/relationships/oleObject" Target="../embeddings/oleObject7.bin"/><Relationship Id="rId22" Type="http://schemas.openxmlformats.org/officeDocument/2006/relationships/image" Target="../media/image77.wm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6.tiff"/><Relationship Id="rId4" Type="http://schemas.openxmlformats.org/officeDocument/2006/relationships/image" Target="../media/image85.tiff"/></Relationships>
</file>

<file path=ppt/slides/_rels/slide7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tiff"/></Relationships>
</file>

<file path=ppt/slides/_rels/slide7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0.tiff"/><Relationship Id="rId5" Type="http://schemas.openxmlformats.org/officeDocument/2006/relationships/image" Target="../media/image90.png"/><Relationship Id="rId4" Type="http://schemas.openxmlformats.org/officeDocument/2006/relationships/image" Target="../media/image89.tiff"/></Relationships>
</file>

<file path=ppt/slides/_rels/slide78.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5.png"/><Relationship Id="rId7" Type="http://schemas.openxmlformats.org/officeDocument/2006/relationships/image" Target="../media/image94.tif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91.tiff"/></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97.tiff"/><Relationship Id="rId4" Type="http://schemas.openxmlformats.org/officeDocument/2006/relationships/image" Target="../media/image96.tiff"/></Relationships>
</file>

<file path=ppt/slides/_rels/slide81.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9.tiff"/></Relationships>
</file>

<file path=ppt/slides/_rels/slide82.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04.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lfd.uci.edu/~gohlke/pythonlibs/#xgboost"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latin typeface="黑体" panose="02010609060101010101" pitchFamily="49" charset="-122"/>
                <a:ea typeface="黑体" panose="02010609060101010101" pitchFamily="49" charset="-122"/>
              </a:rPr>
              <a:t>机器学习</a:t>
            </a:r>
            <a:br>
              <a:rPr lang="zh-CN" altLang="en-US" sz="3600" b="1" dirty="0">
                <a:solidFill>
                  <a:srgbClr val="00B050"/>
                </a:solidFill>
                <a:latin typeface="黑体" panose="02010609060101010101" pitchFamily="49" charset="-122"/>
                <a:ea typeface="黑体" panose="02010609060101010101" pitchFamily="49" charset="-122"/>
              </a:rPr>
            </a:br>
            <a:r>
              <a:rPr lang="zh-CN" altLang="en-US" sz="3600" b="1" dirty="0">
                <a:solidFill>
                  <a:srgbClr val="00B050"/>
                </a:solidFill>
                <a:latin typeface="黑体" panose="02010609060101010101" pitchFamily="49" charset="-122"/>
                <a:ea typeface="黑体" panose="02010609060101010101" pitchFamily="49" charset="-122"/>
              </a:rPr>
              <a:t/>
            </a:r>
            <a:br>
              <a:rPr lang="zh-CN" altLang="en-US" sz="3600" b="1" dirty="0">
                <a:solidFill>
                  <a:srgbClr val="00B050"/>
                </a:solidFill>
                <a:latin typeface="黑体" panose="02010609060101010101" pitchFamily="49" charset="-122"/>
                <a:ea typeface="黑体" panose="02010609060101010101" pitchFamily="49" charset="-122"/>
              </a:rPr>
            </a:br>
            <a:r>
              <a:rPr lang="en-US" altLang="zh-CN" sz="3600" b="1" dirty="0">
                <a:solidFill>
                  <a:srgbClr val="00B050"/>
                </a:solidFill>
                <a:latin typeface="黑体" panose="02010609060101010101" pitchFamily="49" charset="-122"/>
                <a:ea typeface="黑体" panose="02010609060101010101" pitchFamily="49" charset="-122"/>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dirty="0">
                <a:latin typeface="黑体" panose="02010609060101010101" pitchFamily="49" charset="-122"/>
                <a:ea typeface="黑体" panose="02010609060101010101" pitchFamily="49" charset="-122"/>
                <a:cs typeface="Verdana" pitchFamily="34" charset="0"/>
              </a:rPr>
              <a:t>第八章：集成学习</a:t>
            </a:r>
          </a:p>
          <a:p>
            <a:pPr marL="342900" indent="-342900" algn="ctr" eaLnBrk="1" hangingPunct="1">
              <a:lnSpc>
                <a:spcPct val="90000"/>
              </a:lnSpc>
              <a:spcBef>
                <a:spcPct val="20000"/>
              </a:spcBef>
            </a:pPr>
            <a:endParaRPr kumimoji="1" lang="zh-CN" altLang="en-US" sz="4400" dirty="0">
              <a:latin typeface="黑体" panose="02010609060101010101" pitchFamily="49" charset="-122"/>
              <a:ea typeface="黑体" panose="02010609060101010101" pitchFamily="49" charset="-122"/>
            </a:endParaRPr>
          </a:p>
        </p:txBody>
      </p:sp>
      <p:sp>
        <p:nvSpPr>
          <p:cNvPr id="6" name="Text Box 24"/>
          <p:cNvSpPr txBox="1">
            <a:spLocks noChangeArrowheads="1"/>
          </p:cNvSpPr>
          <p:nvPr/>
        </p:nvSpPr>
        <p:spPr bwMode="auto">
          <a:xfrm>
            <a:off x="2935635" y="4682520"/>
            <a:ext cx="4895775" cy="523220"/>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b="1" dirty="0">
                <a:latin typeface="黑体" panose="02010609060101010101" pitchFamily="49" charset="-122"/>
                <a:ea typeface="黑体" panose="02010609060101010101" pitchFamily="49" charset="-122"/>
              </a:rPr>
              <a:t>重庆大学计算机学院</a:t>
            </a:r>
            <a:endParaRPr kumimoji="1"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11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idx="1"/>
          </p:nvPr>
        </p:nvSpPr>
        <p:spPr>
          <a:xfrm>
            <a:off x="299934" y="1271847"/>
            <a:ext cx="8317706" cy="4893283"/>
          </a:xfrm>
        </p:spPr>
        <p:txBody>
          <a:bodyPr vert="horz" lIns="91440" tIns="46800" rIns="91440" bIns="45720" rtlCol="0">
            <a:normAutofit/>
          </a:bodyPr>
          <a:lstStyle/>
          <a:p>
            <a:pPr>
              <a:lnSpc>
                <a:spcPct val="150000"/>
              </a:lnSpc>
            </a:pPr>
            <a:r>
              <a:rPr kumimoji="1" lang="en-US" altLang="zh-CN" b="1" dirty="0">
                <a:solidFill>
                  <a:srgbClr val="FF0000"/>
                </a:solidFill>
                <a:latin typeface="黑体" panose="02010609060101010101" pitchFamily="49" charset="-122"/>
                <a:ea typeface="黑体" panose="02010609060101010101" pitchFamily="49" charset="-122"/>
              </a:rPr>
              <a:t>stacking</a:t>
            </a:r>
            <a:r>
              <a:rPr kumimoji="1" altLang="en-US" b="1" dirty="0">
                <a:latin typeface="黑体" panose="02010609060101010101" pitchFamily="49" charset="-122"/>
                <a:ea typeface="黑体" panose="02010609060101010101" pitchFamily="49" charset="-122"/>
              </a:rPr>
              <a:t>：将训练好的所有基模型对训练集进行预测，第</a:t>
            </a:r>
            <a:r>
              <a:rPr kumimoji="1" lang="en-US" altLang="zh-CN" b="1" dirty="0">
                <a:latin typeface="黑体" panose="02010609060101010101" pitchFamily="49" charset="-122"/>
                <a:ea typeface="黑体" panose="02010609060101010101" pitchFamily="49" charset="-122"/>
              </a:rPr>
              <a:t>j</a:t>
            </a:r>
            <a:r>
              <a:rPr kumimoji="1" altLang="en-US" b="1" dirty="0">
                <a:latin typeface="黑体" panose="02010609060101010101" pitchFamily="49" charset="-122"/>
                <a:ea typeface="黑体" panose="02010609060101010101" pitchFamily="49" charset="-122"/>
              </a:rPr>
              <a:t>个基模型对第</a:t>
            </a:r>
            <a:r>
              <a:rPr kumimoji="1" lang="en-US" altLang="zh-CN" b="1" dirty="0" err="1">
                <a:latin typeface="黑体" panose="02010609060101010101" pitchFamily="49" charset="-122"/>
                <a:ea typeface="黑体" panose="02010609060101010101" pitchFamily="49" charset="-122"/>
              </a:rPr>
              <a:t>i</a:t>
            </a:r>
            <a:r>
              <a:rPr kumimoji="1" altLang="en-US" b="1" dirty="0">
                <a:latin typeface="黑体" panose="02010609060101010101" pitchFamily="49" charset="-122"/>
                <a:ea typeface="黑体" panose="02010609060101010101" pitchFamily="49" charset="-122"/>
              </a:rPr>
              <a:t>个训练样本的预测值将作为新的训练集中第</a:t>
            </a:r>
            <a:r>
              <a:rPr kumimoji="1" lang="en-US" altLang="zh-CN" b="1" dirty="0" err="1">
                <a:latin typeface="黑体" panose="02010609060101010101" pitchFamily="49" charset="-122"/>
                <a:ea typeface="黑体" panose="02010609060101010101" pitchFamily="49" charset="-122"/>
              </a:rPr>
              <a:t>i</a:t>
            </a:r>
            <a:r>
              <a:rPr kumimoji="1" altLang="en-US" b="1" dirty="0">
                <a:latin typeface="黑体" panose="02010609060101010101" pitchFamily="49" charset="-122"/>
                <a:ea typeface="黑体" panose="02010609060101010101" pitchFamily="49" charset="-122"/>
              </a:rPr>
              <a:t>个样本的第</a:t>
            </a:r>
            <a:r>
              <a:rPr kumimoji="1" lang="en-US" altLang="zh-CN" b="1" dirty="0">
                <a:latin typeface="黑体" panose="02010609060101010101" pitchFamily="49" charset="-122"/>
                <a:ea typeface="黑体" panose="02010609060101010101" pitchFamily="49" charset="-122"/>
              </a:rPr>
              <a:t>j</a:t>
            </a:r>
            <a:r>
              <a:rPr kumimoji="1" altLang="en-US" b="1" dirty="0">
                <a:latin typeface="黑体" panose="02010609060101010101" pitchFamily="49" charset="-122"/>
                <a:ea typeface="黑体" panose="02010609060101010101" pitchFamily="49" charset="-122"/>
              </a:rPr>
              <a:t>个特征值，最后基于新的训练集进行训练。同理，预测的过程也要先经过所有基模型的预测形成新的测试集，最后再对测试集进行预测：</a:t>
            </a:r>
            <a:endParaRPr kumimoji="1" lang="en-US" altLang="en-US"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由于使用了两层的学习模型，</a:t>
            </a:r>
            <a:r>
              <a:rPr lang="en-US" altLang="zh-CN" b="1" dirty="0">
                <a:latin typeface="黑体" panose="02010609060101010101" pitchFamily="49" charset="-122"/>
                <a:ea typeface="黑体" panose="02010609060101010101" pitchFamily="49" charset="-122"/>
              </a:rPr>
              <a:t>stacking</a:t>
            </a:r>
            <a:r>
              <a:rPr lang="zh-CN" altLang="en-US" b="1" dirty="0">
                <a:latin typeface="黑体" panose="02010609060101010101" pitchFamily="49" charset="-122"/>
                <a:ea typeface="黑体" panose="02010609060101010101" pitchFamily="49" charset="-122"/>
              </a:rPr>
              <a:t>理论上可以让算法预测更准确，但是需要花更多的时间来调参。因为第一层的模型输出对第二层的模型参数影响很大。</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在算法竞赛里面用的非常普遍。实际项目中要稍微少一些。</a:t>
            </a:r>
            <a:endParaRPr kumimoji="1" altLang="en-US" b="1" dirty="0">
              <a:latin typeface="黑体" panose="02010609060101010101" pitchFamily="49" charset="-122"/>
              <a:ea typeface="黑体" panose="02010609060101010101" pitchFamily="49" charset="-122"/>
            </a:endParaRPr>
          </a:p>
        </p:txBody>
      </p:sp>
      <p:sp>
        <p:nvSpPr>
          <p:cNvPr id="4" name="标题 1"/>
          <p:cNvSpPr txBox="1">
            <a:spLocks/>
          </p:cNvSpPr>
          <p:nvPr/>
        </p:nvSpPr>
        <p:spPr>
          <a:xfrm>
            <a:off x="299934" y="171244"/>
            <a:ext cx="7886700" cy="57031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集成学习</a:t>
            </a:r>
          </a:p>
        </p:txBody>
      </p:sp>
    </p:spTree>
    <p:extLst>
      <p:ext uri="{BB962C8B-B14F-4D97-AF65-F5344CB8AC3E}">
        <p14:creationId xmlns:p14="http://schemas.microsoft.com/office/powerpoint/2010/main" val="9047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498681"/>
            <a:ext cx="9144000" cy="5521271"/>
          </a:xfrm>
          <a:prstGeom prst="rect">
            <a:avLst/>
          </a:prstGeom>
        </p:spPr>
      </p:pic>
    </p:spTree>
    <p:extLst>
      <p:ext uri="{BB962C8B-B14F-4D97-AF65-F5344CB8AC3E}">
        <p14:creationId xmlns:p14="http://schemas.microsoft.com/office/powerpoint/2010/main" val="1257807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89385"/>
            <a:ext cx="9144000" cy="4079229"/>
          </a:xfrm>
          <a:prstGeom prst="rect">
            <a:avLst/>
          </a:prstGeom>
        </p:spPr>
      </p:pic>
    </p:spTree>
    <p:extLst>
      <p:ext uri="{BB962C8B-B14F-4D97-AF65-F5344CB8AC3E}">
        <p14:creationId xmlns:p14="http://schemas.microsoft.com/office/powerpoint/2010/main" val="14051676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6435"/>
          <a:stretch/>
        </p:blipFill>
        <p:spPr>
          <a:xfrm>
            <a:off x="0" y="91777"/>
            <a:ext cx="8912772" cy="6414126"/>
          </a:xfrm>
          <a:prstGeom prst="rect">
            <a:avLst/>
          </a:prstGeom>
        </p:spPr>
      </p:pic>
    </p:spTree>
    <p:extLst>
      <p:ext uri="{BB962C8B-B14F-4D97-AF65-F5344CB8AC3E}">
        <p14:creationId xmlns:p14="http://schemas.microsoft.com/office/powerpoint/2010/main" val="839631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925285"/>
            <a:ext cx="9144000" cy="5007429"/>
          </a:xfrm>
          <a:prstGeom prst="rect">
            <a:avLst/>
          </a:prstGeom>
        </p:spPr>
      </p:pic>
    </p:spTree>
    <p:extLst>
      <p:ext uri="{BB962C8B-B14F-4D97-AF65-F5344CB8AC3E}">
        <p14:creationId xmlns:p14="http://schemas.microsoft.com/office/powerpoint/2010/main" val="32048222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3677" y="206734"/>
            <a:ext cx="8505882" cy="6348292"/>
          </a:xfrm>
          <a:prstGeom prst="rect">
            <a:avLst/>
          </a:prstGeom>
        </p:spPr>
      </p:pic>
    </p:spTree>
    <p:extLst>
      <p:ext uri="{BB962C8B-B14F-4D97-AF65-F5344CB8AC3E}">
        <p14:creationId xmlns:p14="http://schemas.microsoft.com/office/powerpoint/2010/main" val="375293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930508"/>
            <a:ext cx="9144000" cy="4996984"/>
          </a:xfrm>
          <a:prstGeom prst="rect">
            <a:avLst/>
          </a:prstGeom>
        </p:spPr>
      </p:pic>
    </p:spTree>
    <p:extLst>
      <p:ext uri="{BB962C8B-B14F-4D97-AF65-F5344CB8AC3E}">
        <p14:creationId xmlns:p14="http://schemas.microsoft.com/office/powerpoint/2010/main" val="67529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GBDT VS </a:t>
            </a:r>
            <a:r>
              <a:rPr lang="en-US" altLang="zh-CN" dirty="0" err="1">
                <a:latin typeface="黑体" panose="02010609060101010101" pitchFamily="49" charset="-122"/>
                <a:ea typeface="黑体" panose="02010609060101010101" pitchFamily="49" charset="-122"/>
              </a:rPr>
              <a:t>Xgboost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fontScale="92500" lnSpcReduction="20000"/>
          </a:bodyPr>
          <a:lstStyle/>
          <a:p>
            <a:pPr fontAlgn="base">
              <a:lnSpc>
                <a:spcPct val="150000"/>
              </a:lnSpc>
            </a:pP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以</a:t>
            </a:r>
            <a:r>
              <a:rPr lang="en-US" altLang="zh-CN" b="1" dirty="0">
                <a:latin typeface="黑体" panose="02010609060101010101" pitchFamily="49" charset="-122"/>
                <a:ea typeface="黑体" panose="02010609060101010101" pitchFamily="49" charset="-122"/>
              </a:rPr>
              <a:t>CART</a:t>
            </a:r>
            <a:r>
              <a:rPr lang="zh-CN" altLang="en-US" b="1" dirty="0">
                <a:latin typeface="黑体" panose="02010609060101010101" pitchFamily="49" charset="-122"/>
                <a:ea typeface="黑体" panose="02010609060101010101" pitchFamily="49" charset="-122"/>
              </a:rPr>
              <a:t>作为基分类器，</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还支持线性分类器，这个时候</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相当于带</a:t>
            </a:r>
            <a:r>
              <a:rPr lang="en-US" altLang="zh-CN" b="1" dirty="0">
                <a:latin typeface="黑体" panose="02010609060101010101" pitchFamily="49" charset="-122"/>
                <a:ea typeface="黑体" panose="02010609060101010101" pitchFamily="49" charset="-122"/>
              </a:rPr>
              <a:t>L1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L2</a:t>
            </a:r>
            <a:r>
              <a:rPr lang="zh-CN" altLang="en-US" b="1" dirty="0">
                <a:latin typeface="黑体" panose="02010609060101010101" pitchFamily="49" charset="-122"/>
                <a:ea typeface="黑体" panose="02010609060101010101" pitchFamily="49" charset="-122"/>
              </a:rPr>
              <a:t>正则化项的逻辑斯蒂回归（分类问题）或者线性回归（回归问题）。</a:t>
            </a:r>
          </a:p>
          <a:p>
            <a:pPr fontAlgn="base">
              <a:lnSpc>
                <a:spcPct val="150000"/>
              </a:lnSpc>
            </a:pPr>
            <a:r>
              <a:rPr lang="zh-CN" altLang="en-US" b="1" dirty="0">
                <a:latin typeface="黑体" panose="02010609060101010101" pitchFamily="49" charset="-122"/>
                <a:ea typeface="黑体" panose="02010609060101010101" pitchFamily="49" charset="-122"/>
              </a:rPr>
              <a:t>传统</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在优化时只用到一阶导数信息，</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则对代价函数进行了二阶泰勒展开，同时用到了一阶和二阶导数。</a:t>
            </a:r>
            <a:r>
              <a:rPr lang="en-US" altLang="zh-CN" b="1" dirty="0" err="1">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工具支持自定义代价函数，只要函数可一阶和二阶求导。</a:t>
            </a:r>
          </a:p>
          <a:p>
            <a:pPr fontAlgn="base">
              <a:lnSpc>
                <a:spcPct val="150000"/>
              </a:lnSpc>
            </a:pP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在代价函数里加入了正则项，用于控制模型的复杂度。正则项里包含了树的叶子节点个数、每个叶子节点上输出的</a:t>
            </a:r>
            <a:r>
              <a:rPr lang="en-US" altLang="zh-CN" b="1" dirty="0">
                <a:latin typeface="黑体" panose="02010609060101010101" pitchFamily="49" charset="-122"/>
                <a:ea typeface="黑体" panose="02010609060101010101" pitchFamily="49" charset="-122"/>
              </a:rPr>
              <a:t>score</a:t>
            </a:r>
            <a:r>
              <a:rPr lang="zh-CN" altLang="en-US" b="1" dirty="0">
                <a:latin typeface="黑体" panose="02010609060101010101" pitchFamily="49" charset="-122"/>
                <a:ea typeface="黑体" panose="02010609060101010101" pitchFamily="49" charset="-122"/>
              </a:rPr>
              <a:t>的</a:t>
            </a:r>
            <a:r>
              <a:rPr lang="en-US" altLang="zh-CN" b="1" dirty="0">
                <a:latin typeface="黑体" panose="02010609060101010101" pitchFamily="49" charset="-122"/>
                <a:ea typeface="黑体" panose="02010609060101010101" pitchFamily="49" charset="-122"/>
              </a:rPr>
              <a:t>L2</a:t>
            </a:r>
            <a:r>
              <a:rPr lang="zh-CN" altLang="en-US" b="1" dirty="0">
                <a:latin typeface="黑体" panose="02010609060101010101" pitchFamily="49" charset="-122"/>
                <a:ea typeface="黑体" panose="02010609060101010101" pitchFamily="49" charset="-122"/>
              </a:rPr>
              <a:t>模的平方和。从</a:t>
            </a:r>
            <a:r>
              <a:rPr lang="en-US" altLang="zh-CN" b="1" dirty="0">
                <a:latin typeface="黑体" panose="02010609060101010101" pitchFamily="49" charset="-122"/>
                <a:ea typeface="黑体" panose="02010609060101010101" pitchFamily="49" charset="-122"/>
              </a:rPr>
              <a:t>Bias-variance tradeoff</a:t>
            </a:r>
            <a:r>
              <a:rPr lang="zh-CN" altLang="en-US" b="1" dirty="0">
                <a:latin typeface="黑体" panose="02010609060101010101" pitchFamily="49" charset="-122"/>
                <a:ea typeface="黑体" panose="02010609060101010101" pitchFamily="49" charset="-122"/>
              </a:rPr>
              <a:t>角度来讲，正则项降低了模型的</a:t>
            </a:r>
            <a:r>
              <a:rPr lang="en-US" altLang="zh-CN" b="1" dirty="0">
                <a:latin typeface="黑体" panose="02010609060101010101" pitchFamily="49" charset="-122"/>
                <a:ea typeface="黑体" panose="02010609060101010101" pitchFamily="49" charset="-122"/>
              </a:rPr>
              <a:t>variance</a:t>
            </a:r>
            <a:r>
              <a:rPr lang="zh-CN" altLang="en-US" b="1" dirty="0">
                <a:latin typeface="黑体" panose="02010609060101010101" pitchFamily="49" charset="-122"/>
                <a:ea typeface="黑体" panose="02010609060101010101" pitchFamily="49" charset="-122"/>
              </a:rPr>
              <a:t>，使学习出来的模型更加简单，防止过拟合，这也是</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优于传统</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的一个特性。</a:t>
            </a:r>
          </a:p>
          <a:p>
            <a:pPr marL="0" indent="0">
              <a:lnSpc>
                <a:spcPct val="150000"/>
              </a:lnSpc>
              <a:buNone/>
            </a:pPr>
            <a:endParaRPr lang="en-US" altLang="zh-CN" dirty="0"/>
          </a:p>
        </p:txBody>
      </p:sp>
    </p:spTree>
    <p:extLst>
      <p:ext uri="{BB962C8B-B14F-4D97-AF65-F5344CB8AC3E}">
        <p14:creationId xmlns:p14="http://schemas.microsoft.com/office/powerpoint/2010/main" val="40342709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GBDT VS </a:t>
            </a:r>
            <a:r>
              <a:rPr lang="en-US" altLang="zh-CN" dirty="0" err="1">
                <a:latin typeface="黑体" panose="02010609060101010101" pitchFamily="49" charset="-122"/>
                <a:ea typeface="黑体" panose="02010609060101010101" pitchFamily="49" charset="-122"/>
              </a:rPr>
              <a:t>Xgboost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a:bodyPr>
          <a:lstStyle/>
          <a:p>
            <a:pPr fontAlgn="base">
              <a:lnSpc>
                <a:spcPct val="150000"/>
              </a:lnSpc>
            </a:pPr>
            <a:r>
              <a:rPr lang="en-US" altLang="zh-CN" b="1" dirty="0">
                <a:latin typeface="黑体" panose="02010609060101010101" pitchFamily="49" charset="-122"/>
                <a:ea typeface="黑体" panose="02010609060101010101" pitchFamily="49" charset="-122"/>
              </a:rPr>
              <a:t>Shrinkage</a:t>
            </a:r>
            <a:r>
              <a:rPr lang="zh-CN" altLang="en-US" b="1" dirty="0">
                <a:latin typeface="黑体" panose="02010609060101010101" pitchFamily="49" charset="-122"/>
                <a:ea typeface="黑体" panose="02010609060101010101" pitchFamily="49" charset="-122"/>
              </a:rPr>
              <a:t>（缩减），相当于学习速率（</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中的</a:t>
            </a:r>
            <a:r>
              <a:rPr lang="en-US" altLang="zh-CN" b="1" dirty="0">
                <a:latin typeface="黑体" panose="02010609060101010101" pitchFamily="49" charset="-122"/>
                <a:ea typeface="黑体" panose="02010609060101010101" pitchFamily="49" charset="-122"/>
              </a:rPr>
              <a:t>eta</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在进行完一次迭代后，会将叶子节点的权重乘上该系数，主要是为了削弱每棵树的影响，让后面有更大的学习空间。实际应用中，一般把</a:t>
            </a:r>
            <a:r>
              <a:rPr lang="en-US" altLang="zh-CN" b="1" dirty="0">
                <a:latin typeface="黑体" panose="02010609060101010101" pitchFamily="49" charset="-122"/>
                <a:ea typeface="黑体" panose="02010609060101010101" pitchFamily="49" charset="-122"/>
              </a:rPr>
              <a:t>eta</a:t>
            </a:r>
            <a:r>
              <a:rPr lang="zh-CN" altLang="en-US" b="1" dirty="0">
                <a:latin typeface="黑体" panose="02010609060101010101" pitchFamily="49" charset="-122"/>
                <a:ea typeface="黑体" panose="02010609060101010101" pitchFamily="49" charset="-122"/>
              </a:rPr>
              <a:t>设置得小一点，然后迭代次数设置得大一点。</a:t>
            </a:r>
          </a:p>
          <a:p>
            <a:pPr fontAlgn="base">
              <a:lnSpc>
                <a:spcPct val="150000"/>
              </a:lnSpc>
            </a:pPr>
            <a:r>
              <a:rPr lang="zh-CN" altLang="en-US" b="1" dirty="0">
                <a:latin typeface="黑体" panose="02010609060101010101" pitchFamily="49" charset="-122"/>
                <a:ea typeface="黑体" panose="02010609060101010101" pitchFamily="49" charset="-122"/>
              </a:rPr>
              <a:t>列抽样（</a:t>
            </a:r>
            <a:r>
              <a:rPr lang="en-US" altLang="zh-CN" b="1" dirty="0">
                <a:latin typeface="黑体" panose="02010609060101010101" pitchFamily="49" charset="-122"/>
                <a:ea typeface="黑体" panose="02010609060101010101" pitchFamily="49" charset="-122"/>
              </a:rPr>
              <a:t>column subsampling</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借鉴了随机森林的做法，支持列抽样，不仅能降低过拟合，还能减少计算，这也是</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异于传统</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的一个特性。</a:t>
            </a:r>
          </a:p>
          <a:p>
            <a:pPr fontAlgn="base">
              <a:lnSpc>
                <a:spcPct val="150000"/>
              </a:lnSpc>
            </a:pPr>
            <a:r>
              <a:rPr lang="zh-CN" altLang="en-US" b="1" dirty="0">
                <a:latin typeface="黑体" panose="02010609060101010101" pitchFamily="49" charset="-122"/>
                <a:ea typeface="黑体" panose="02010609060101010101" pitchFamily="49" charset="-122"/>
              </a:rPr>
              <a:t>对缺失值的处理。对于特征的值有缺失的样本，</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可以自动学习出它的分裂方向。</a:t>
            </a:r>
          </a:p>
        </p:txBody>
      </p:sp>
    </p:spTree>
    <p:extLst>
      <p:ext uri="{BB962C8B-B14F-4D97-AF65-F5344CB8AC3E}">
        <p14:creationId xmlns:p14="http://schemas.microsoft.com/office/powerpoint/2010/main" val="3219937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GBDT VS </a:t>
            </a:r>
            <a:r>
              <a:rPr lang="en-US" altLang="zh-CN" dirty="0" err="1">
                <a:latin typeface="黑体" panose="02010609060101010101" pitchFamily="49" charset="-122"/>
                <a:ea typeface="黑体" panose="02010609060101010101" pitchFamily="49" charset="-122"/>
              </a:rPr>
              <a:t>Xgboost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lnSpcReduction="10000"/>
          </a:bodyPr>
          <a:lstStyle/>
          <a:p>
            <a:pPr fontAlgn="base">
              <a:lnSpc>
                <a:spcPct val="150000"/>
              </a:lnSpc>
            </a:pPr>
            <a:r>
              <a:rPr lang="en-US" altLang="zh-CN" b="1" dirty="0" err="1">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工具支持并行。</a:t>
            </a:r>
            <a:r>
              <a:rPr lang="en-US" altLang="zh-CN" b="1" dirty="0" err="1">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的并行不是</a:t>
            </a:r>
            <a:r>
              <a:rPr lang="en-US" altLang="zh-CN" b="1" dirty="0">
                <a:latin typeface="黑体" panose="02010609060101010101" pitchFamily="49" charset="-122"/>
                <a:ea typeface="黑体" panose="02010609060101010101" pitchFamily="49" charset="-122"/>
              </a:rPr>
              <a:t>tree</a:t>
            </a:r>
            <a:r>
              <a:rPr lang="zh-CN" altLang="en-US" b="1" dirty="0">
                <a:latin typeface="黑体" panose="02010609060101010101" pitchFamily="49" charset="-122"/>
                <a:ea typeface="黑体" panose="02010609060101010101" pitchFamily="49" charset="-122"/>
              </a:rPr>
              <a:t>粒度的并行，</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也是一次迭代完才能进行下一次迭代的（第</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次迭代的代价函数里包含了前面</a:t>
            </a:r>
            <a:r>
              <a:rPr lang="en-US" altLang="zh-CN" b="1" dirty="0">
                <a:latin typeface="黑体" panose="02010609060101010101" pitchFamily="49" charset="-122"/>
                <a:ea typeface="黑体" panose="02010609060101010101" pitchFamily="49" charset="-122"/>
              </a:rPr>
              <a:t>t-1</a:t>
            </a:r>
            <a:r>
              <a:rPr lang="zh-CN" altLang="en-US" b="1" dirty="0">
                <a:latin typeface="黑体" panose="02010609060101010101" pitchFamily="49" charset="-122"/>
                <a:ea typeface="黑体" panose="02010609060101010101" pitchFamily="49" charset="-122"/>
              </a:rPr>
              <a:t>次迭代的预测值）。</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的并行是在特征粒度上的。</a:t>
            </a:r>
            <a:endParaRPr lang="en-US" altLang="zh-CN" b="1" dirty="0">
              <a:latin typeface="黑体" panose="02010609060101010101" pitchFamily="49" charset="-122"/>
              <a:ea typeface="黑体" panose="02010609060101010101" pitchFamily="49" charset="-122"/>
            </a:endParaRPr>
          </a:p>
          <a:p>
            <a:pPr fontAlgn="base">
              <a:lnSpc>
                <a:spcPct val="150000"/>
              </a:lnSpc>
            </a:pPr>
            <a:r>
              <a:rPr lang="zh-CN" altLang="en-US" b="1" dirty="0">
                <a:latin typeface="黑体" panose="02010609060101010101" pitchFamily="49" charset="-122"/>
                <a:ea typeface="黑体" panose="02010609060101010101" pitchFamily="49" charset="-122"/>
              </a:rPr>
              <a:t>决策树的学习最耗时的一个步骤就是对特征的值进行排序（因为要确定最佳分割点），</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在训练之前，预先对数据进行了排序，然后保存为</a:t>
            </a:r>
            <a:r>
              <a:rPr lang="en-US" altLang="zh-CN" b="1" dirty="0">
                <a:latin typeface="黑体" panose="02010609060101010101" pitchFamily="49" charset="-122"/>
                <a:ea typeface="黑体" panose="02010609060101010101" pitchFamily="49" charset="-122"/>
              </a:rPr>
              <a:t>block</a:t>
            </a:r>
            <a:r>
              <a:rPr lang="zh-CN" altLang="en-US" b="1" dirty="0">
                <a:latin typeface="黑体" panose="02010609060101010101" pitchFamily="49" charset="-122"/>
                <a:ea typeface="黑体" panose="02010609060101010101" pitchFamily="49" charset="-122"/>
              </a:rPr>
              <a:t>结构，后面的迭代中重复地使用这个结构，大大减小计算量。这个</a:t>
            </a:r>
            <a:r>
              <a:rPr lang="en-US" altLang="zh-CN" b="1" dirty="0">
                <a:latin typeface="黑体" panose="02010609060101010101" pitchFamily="49" charset="-122"/>
                <a:ea typeface="黑体" panose="02010609060101010101" pitchFamily="49" charset="-122"/>
              </a:rPr>
              <a:t>block</a:t>
            </a:r>
            <a:r>
              <a:rPr lang="zh-CN" altLang="en-US" b="1" dirty="0">
                <a:latin typeface="黑体" panose="02010609060101010101" pitchFamily="49" charset="-122"/>
                <a:ea typeface="黑体" panose="02010609060101010101" pitchFamily="49" charset="-122"/>
              </a:rPr>
              <a:t>结构也使得并行成为了可能，在进行节点的分裂时，需要计算每个特征的增益，最终选增益最大的那个特征去做分裂，那么各个特征的增益计算就可以开多线程进行。</a:t>
            </a:r>
          </a:p>
          <a:p>
            <a:pPr marL="0" indent="0">
              <a:lnSpc>
                <a:spcPct val="150000"/>
              </a:lnSpc>
              <a:buNone/>
            </a:pP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1617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阅读材料</a:t>
            </a:r>
          </a:p>
        </p:txBody>
      </p:sp>
      <p:sp>
        <p:nvSpPr>
          <p:cNvPr id="3" name="内容占位符 2"/>
          <p:cNvSpPr>
            <a:spLocks noGrp="1"/>
          </p:cNvSpPr>
          <p:nvPr>
            <p:ph idx="1"/>
          </p:nvPr>
        </p:nvSpPr>
        <p:spPr/>
        <p:txBody>
          <a:bodyPr>
            <a:normAutofit/>
          </a:bodyPr>
          <a:lstStyle/>
          <a:p>
            <a:r>
              <a:rPr lang="zh-CN" altLang="en-US" b="1" dirty="0">
                <a:latin typeface="黑体" panose="02010609060101010101" pitchFamily="49" charset="-122"/>
                <a:ea typeface="黑体" panose="02010609060101010101" pitchFamily="49" charset="-122"/>
              </a:rPr>
              <a:t>集成学习方面的主要推荐读物是</a:t>
            </a:r>
            <a:r>
              <a:rPr lang="en-US" altLang="zh-CN" b="1" dirty="0">
                <a:latin typeface="黑体" panose="02010609060101010101" pitchFamily="49" charset="-122"/>
                <a:ea typeface="黑体" panose="02010609060101010101" pitchFamily="49" charset="-122"/>
              </a:rPr>
              <a:t>[Zhou,2012]</a:t>
            </a:r>
            <a:r>
              <a:rPr lang="zh-CN" altLang="en-US" b="1" dirty="0">
                <a:latin typeface="黑体" panose="02010609060101010101" pitchFamily="49" charset="-122"/>
                <a:ea typeface="黑体" panose="02010609060101010101" pitchFamily="49" charset="-122"/>
              </a:rPr>
              <a:t>，本章提及的所有内容在该书中都有更深入的详细介绍。</a:t>
            </a:r>
            <a:r>
              <a:rPr lang="en-US" altLang="zh-CN" b="1" dirty="0">
                <a:latin typeface="黑体" panose="02010609060101010101" pitchFamily="49" charset="-122"/>
                <a:ea typeface="黑体" panose="02010609060101010101" pitchFamily="49" charset="-122"/>
              </a:rPr>
              <a:t>[Kuncheva,2004;Rockach,2010b]</a:t>
            </a:r>
            <a:r>
              <a:rPr lang="zh-CN" altLang="en-US" b="1" dirty="0">
                <a:latin typeface="黑体" panose="02010609060101010101" pitchFamily="49" charset="-122"/>
                <a:ea typeface="黑体" panose="02010609060101010101" pitchFamily="49" charset="-122"/>
              </a:rPr>
              <a:t>可供参考，</a:t>
            </a:r>
            <a:r>
              <a:rPr lang="en-US" altLang="zh-CN" b="1" dirty="0">
                <a:latin typeface="黑体" panose="02010609060101010101" pitchFamily="49" charset="-122"/>
                <a:ea typeface="黑体" panose="02010609060101010101" pitchFamily="49" charset="-122"/>
              </a:rPr>
              <a:t>[</a:t>
            </a:r>
            <a:r>
              <a:rPr lang="en-US" altLang="zh-CN" b="1" dirty="0" err="1">
                <a:latin typeface="黑体" panose="02010609060101010101" pitchFamily="49" charset="-122"/>
                <a:ea typeface="黑体" panose="02010609060101010101" pitchFamily="49" charset="-122"/>
              </a:rPr>
              <a:t>Schapire</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and</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Freund,2012]</a:t>
            </a:r>
            <a:r>
              <a:rPr lang="zh-CN" altLang="en-US" b="1" dirty="0">
                <a:latin typeface="黑体" panose="02010609060101010101" pitchFamily="49" charset="-122"/>
                <a:ea typeface="黑体" panose="02010609060101010101" pitchFamily="49" charset="-122"/>
              </a:rPr>
              <a:t>则是专门关于</a:t>
            </a:r>
            <a:r>
              <a:rPr lang="en-US" altLang="zh-CN" b="1" dirty="0">
                <a:latin typeface="黑体" panose="02010609060101010101" pitchFamily="49" charset="-122"/>
                <a:ea typeface="黑体" panose="02010609060101010101" pitchFamily="49" charset="-122"/>
              </a:rPr>
              <a:t>Boosting</a:t>
            </a:r>
            <a:r>
              <a:rPr lang="zh-CN" altLang="en-US" b="1" dirty="0">
                <a:latin typeface="黑体" panose="02010609060101010101" pitchFamily="49" charset="-122"/>
                <a:ea typeface="黑体" panose="02010609060101010101" pitchFamily="49" charset="-122"/>
              </a:rPr>
              <a:t>的著作，集成学习方面有一些专门性的会议</a:t>
            </a:r>
            <a:r>
              <a:rPr lang="en-US" altLang="zh-CN" b="1" dirty="0">
                <a:latin typeface="黑体" panose="02010609060101010101" pitchFamily="49" charset="-122"/>
                <a:ea typeface="黑体" panose="02010609060101010101" pitchFamily="49" charset="-122"/>
              </a:rPr>
              <a:t>MCS(International</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Workshop</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on</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Multiple</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Classifier</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System).</a:t>
            </a:r>
            <a:endParaRPr lang="zh-CN" altLang="en-US" b="1" dirty="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Boosting</a:t>
            </a:r>
            <a:r>
              <a:rPr lang="zh-CN" altLang="en-US" b="1" dirty="0">
                <a:latin typeface="黑体" panose="02010609060101010101" pitchFamily="49" charset="-122"/>
                <a:ea typeface="黑体" panose="02010609060101010101" pitchFamily="49" charset="-122"/>
              </a:rPr>
              <a:t>源于</a:t>
            </a:r>
            <a:r>
              <a:rPr lang="en-US" altLang="zh-CN" b="1" dirty="0">
                <a:latin typeface="黑体" panose="02010609060101010101" pitchFamily="49" charset="-122"/>
                <a:ea typeface="黑体" panose="02010609060101010101" pitchFamily="49" charset="-122"/>
              </a:rPr>
              <a:t>[Schapire,1990]</a:t>
            </a:r>
            <a:r>
              <a:rPr lang="zh-CN" altLang="en-US" b="1" dirty="0">
                <a:latin typeface="黑体" panose="02010609060101010101" pitchFamily="49" charset="-122"/>
                <a:ea typeface="黑体" panose="02010609060101010101" pitchFamily="49" charset="-122"/>
              </a:rPr>
              <a:t>对</a:t>
            </a:r>
            <a:r>
              <a:rPr lang="en-US" altLang="zh-CN" b="1" dirty="0">
                <a:latin typeface="黑体" panose="02010609060101010101" pitchFamily="49" charset="-122"/>
                <a:ea typeface="黑体" panose="02010609060101010101" pitchFamily="49" charset="-122"/>
              </a:rPr>
              <a:t>[Kearns</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and</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Valiant,1989]</a:t>
            </a:r>
            <a:r>
              <a:rPr lang="zh-CN" altLang="en-US" b="1" dirty="0">
                <a:latin typeface="黑体" panose="02010609060101010101" pitchFamily="49" charset="-122"/>
                <a:ea typeface="黑体" panose="02010609060101010101" pitchFamily="49" charset="-122"/>
              </a:rPr>
              <a:t>提出的</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弱分类器是否等价于强学习</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这个重要理论问题的构造性证明。最初的</a:t>
            </a:r>
            <a:r>
              <a:rPr lang="en-US" altLang="zh-CN" b="1" dirty="0">
                <a:latin typeface="黑体" panose="02010609060101010101" pitchFamily="49" charset="-122"/>
                <a:ea typeface="黑体" panose="02010609060101010101" pitchFamily="49" charset="-122"/>
              </a:rPr>
              <a:t>Boosting</a:t>
            </a:r>
            <a:r>
              <a:rPr lang="zh-CN" altLang="en-US" b="1" dirty="0">
                <a:latin typeface="黑体" panose="02010609060101010101" pitchFamily="49" charset="-122"/>
                <a:ea typeface="黑体" panose="02010609060101010101" pitchFamily="49" charset="-122"/>
              </a:rPr>
              <a:t>算法仅有理论意义，经数年努力后</a:t>
            </a:r>
            <a:r>
              <a:rPr lang="en-US" altLang="zh-CN" b="1" dirty="0">
                <a:latin typeface="黑体" panose="02010609060101010101" pitchFamily="49" charset="-122"/>
                <a:ea typeface="黑体" panose="02010609060101010101" pitchFamily="49" charset="-122"/>
              </a:rPr>
              <a:t>[Freund</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and</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Schapire,1997]</a:t>
            </a:r>
            <a:r>
              <a:rPr lang="zh-CN" altLang="en-US" b="1" dirty="0">
                <a:latin typeface="黑体" panose="02010609060101010101" pitchFamily="49" charset="-122"/>
                <a:ea typeface="黑体" panose="02010609060101010101" pitchFamily="49" charset="-122"/>
              </a:rPr>
              <a:t>提出</a:t>
            </a:r>
            <a:r>
              <a:rPr lang="en-US" altLang="zh-CN" b="1" dirty="0" err="1">
                <a:latin typeface="黑体" panose="02010609060101010101" pitchFamily="49" charset="-122"/>
                <a:ea typeface="黑体" panose="02010609060101010101" pitchFamily="49" charset="-122"/>
              </a:rPr>
              <a:t>Adaboost</a:t>
            </a:r>
            <a:r>
              <a:rPr lang="zh-CN" altLang="en-US" b="1" dirty="0">
                <a:latin typeface="黑体" panose="02010609060101010101" pitchFamily="49" charset="-122"/>
                <a:ea typeface="黑体" panose="02010609060101010101" pitchFamily="49" charset="-122"/>
              </a:rPr>
              <a:t>，并因此或得理论计算机科学方面的重要奖项</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哥德尔奖。关于</a:t>
            </a:r>
            <a:r>
              <a:rPr lang="en-US" altLang="zh-CN" b="1" dirty="0">
                <a:latin typeface="黑体" panose="02010609060101010101" pitchFamily="49" charset="-122"/>
                <a:ea typeface="黑体" panose="02010609060101010101" pitchFamily="49" charset="-122"/>
              </a:rPr>
              <a:t>Boosting</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Bagging</a:t>
            </a:r>
            <a:r>
              <a:rPr lang="zh-CN" altLang="en-US" b="1" dirty="0">
                <a:latin typeface="黑体" panose="02010609060101010101" pitchFamily="49" charset="-122"/>
                <a:ea typeface="黑体" panose="02010609060101010101" pitchFamily="49" charset="-122"/>
              </a:rPr>
              <a:t>已有的很多理论研究结果课参阅</a:t>
            </a:r>
            <a:r>
              <a:rPr lang="en-US" altLang="zh-CN" b="1" dirty="0">
                <a:latin typeface="黑体" panose="02010609060101010101" pitchFamily="49" charset="-122"/>
                <a:ea typeface="黑体" panose="02010609060101010101" pitchFamily="49" charset="-122"/>
              </a:rPr>
              <a:t>[Zhou,2012]</a:t>
            </a: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2-3</a:t>
            </a:r>
            <a:r>
              <a:rPr lang="zh-CN" altLang="en-US" b="1" dirty="0">
                <a:latin typeface="黑体" panose="02010609060101010101" pitchFamily="49" charset="-122"/>
                <a:ea typeface="黑体" panose="02010609060101010101" pitchFamily="49" charset="-122"/>
              </a:rPr>
              <a:t>章。</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126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3"/>
          <p:cNvPicPr>
            <a:picLocks noChangeAspect="1"/>
          </p:cNvPicPr>
          <p:nvPr/>
        </p:nvPicPr>
        <p:blipFill>
          <a:blip r:embed="rId2">
            <a:extLst>
              <a:ext uri="{28A0092B-C50C-407E-A947-70E740481C1C}">
                <a14:useLocalDpi xmlns:a14="http://schemas.microsoft.com/office/drawing/2010/main" val="0"/>
              </a:ext>
            </a:extLst>
          </a:blip>
          <a:srcRect l="5135"/>
          <a:stretch>
            <a:fillRect/>
          </a:stretch>
        </p:blipFill>
        <p:spPr bwMode="auto">
          <a:xfrm>
            <a:off x="592930" y="201474"/>
            <a:ext cx="7775817" cy="614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60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投票分类器</a:t>
            </a:r>
            <a:r>
              <a:rPr lang="en-US" altLang="zh-CN" dirty="0">
                <a:latin typeface="黑体" panose="02010609060101010101" pitchFamily="49" charset="-122"/>
                <a:ea typeface="黑体" panose="02010609060101010101" pitchFamily="49" charset="-122"/>
              </a:rPr>
              <a:t>(Voting Classifiers)</a:t>
            </a:r>
            <a:endParaRPr altLang="zh-CN" dirty="0">
              <a:latin typeface="黑体" panose="02010609060101010101" pitchFamily="49" charset="-122"/>
              <a:ea typeface="黑体" panose="02010609060101010101" pitchFamily="49" charset="-122"/>
            </a:endParaRPr>
          </a:p>
        </p:txBody>
      </p:sp>
      <p:sp>
        <p:nvSpPr>
          <p:cNvPr id="32771" name="内容占位符 2"/>
          <p:cNvSpPr>
            <a:spLocks noGrp="1"/>
          </p:cNvSpPr>
          <p:nvPr>
            <p:ph idx="1"/>
          </p:nvPr>
        </p:nvSpPr>
        <p:spPr>
          <a:xfrm>
            <a:off x="227047" y="1374965"/>
            <a:ext cx="8317706" cy="4250583"/>
          </a:xfrm>
        </p:spPr>
        <p:txBody>
          <a:bodyPr vert="horz" lIns="91440" tIns="46800" rIns="91440" bIns="45720" rtlCol="0">
            <a:normAutofit fontScale="92500"/>
          </a:bodyPr>
          <a:lstStyle/>
          <a:p>
            <a:pPr>
              <a:lnSpc>
                <a:spcPct val="150000"/>
              </a:lnSpc>
            </a:pPr>
            <a:r>
              <a:rPr kumimoji="1" altLang="en-US" b="1" dirty="0">
                <a:latin typeface="黑体" panose="02010609060101010101" pitchFamily="49" charset="-122"/>
                <a:ea typeface="黑体" panose="02010609060101010101" pitchFamily="49" charset="-122"/>
              </a:rPr>
              <a:t>对于一个训练集，有很多分类器，比如说</a:t>
            </a:r>
            <a:r>
              <a:rPr kumimoji="1" lang="en-US" altLang="zh-CN" b="1" dirty="0">
                <a:latin typeface="黑体" panose="02010609060101010101" pitchFamily="49" charset="-122"/>
                <a:ea typeface="黑体" panose="02010609060101010101" pitchFamily="49" charset="-122"/>
              </a:rPr>
              <a:t>Logistic</a:t>
            </a:r>
            <a:r>
              <a:rPr kumimoji="1" altLang="en-US" b="1" dirty="0">
                <a:latin typeface="黑体" panose="02010609060101010101" pitchFamily="49" charset="-122"/>
                <a:ea typeface="黑体" panose="02010609060101010101" pitchFamily="49" charset="-122"/>
              </a:rPr>
              <a:t>、</a:t>
            </a:r>
            <a:r>
              <a:rPr kumimoji="1" lang="en-US" altLang="zh-CN" b="1" dirty="0">
                <a:latin typeface="黑体" panose="02010609060101010101" pitchFamily="49" charset="-122"/>
                <a:ea typeface="黑体" panose="02010609060101010101" pitchFamily="49" charset="-122"/>
              </a:rPr>
              <a:t>KNN</a:t>
            </a:r>
            <a:r>
              <a:rPr kumimoji="1" altLang="en-US" b="1" dirty="0">
                <a:latin typeface="黑体" panose="02010609060101010101" pitchFamily="49" charset="-122"/>
                <a:ea typeface="黑体" panose="02010609060101010101" pitchFamily="49" charset="-122"/>
              </a:rPr>
              <a:t>、</a:t>
            </a:r>
            <a:r>
              <a:rPr kumimoji="1" lang="en-US" altLang="zh-CN" b="1" dirty="0">
                <a:latin typeface="黑体" panose="02010609060101010101" pitchFamily="49" charset="-122"/>
                <a:ea typeface="黑体" panose="02010609060101010101" pitchFamily="49" charset="-122"/>
              </a:rPr>
              <a:t>SVM</a:t>
            </a:r>
            <a:r>
              <a:rPr kumimoji="1" altLang="en-US" b="1" dirty="0">
                <a:latin typeface="黑体" panose="02010609060101010101" pitchFamily="49" charset="-122"/>
                <a:ea typeface="黑体" panose="02010609060101010101" pitchFamily="49" charset="-122"/>
              </a:rPr>
              <a:t>等。对于一个样本，给出所有分类器的分类结果，然后利用这个结果对样本的分类进行预测 </a:t>
            </a:r>
            <a:endParaRPr kumimoji="1" lang="en-US" altLang="zh-CN" b="1" dirty="0">
              <a:latin typeface="黑体" panose="02010609060101010101" pitchFamily="49" charset="-122"/>
              <a:ea typeface="黑体" panose="02010609060101010101" pitchFamily="49" charset="-122"/>
            </a:endParaRPr>
          </a:p>
          <a:p>
            <a:pPr lvl="1">
              <a:lnSpc>
                <a:spcPct val="160000"/>
              </a:lnSpc>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hard voting classifier </a:t>
            </a:r>
            <a:r>
              <a:rPr altLang="en-US" b="1" dirty="0">
                <a:latin typeface="黑体" panose="02010609060101010101" pitchFamily="49" charset="-122"/>
                <a:ea typeface="黑体" panose="02010609060101010101" pitchFamily="49" charset="-122"/>
              </a:rPr>
              <a:t>：</a:t>
            </a:r>
            <a:r>
              <a:rPr altLang="en-US" b="1" dirty="0" err="1">
                <a:latin typeface="黑体" panose="02010609060101010101" pitchFamily="49" charset="-122"/>
                <a:ea typeface="黑体" panose="02010609060101010101" pitchFamily="49" charset="-122"/>
              </a:rPr>
              <a:t>不考虑分类器的差别，比如说准确性等，直接取投票数最多的类别，将其作为最后的对于该样本的分类结果</a:t>
            </a:r>
            <a:endParaRPr lang="en-US" altLang="en-US" b="1" dirty="0">
              <a:latin typeface="黑体" panose="02010609060101010101" pitchFamily="49" charset="-122"/>
              <a:ea typeface="黑体" panose="02010609060101010101" pitchFamily="49" charset="-122"/>
            </a:endParaRPr>
          </a:p>
          <a:p>
            <a:pPr lvl="1">
              <a:lnSpc>
                <a:spcPct val="160000"/>
              </a:lnSpc>
              <a:buFont typeface="Wingdings" panose="05000000000000000000" pitchFamily="2" charset="2"/>
              <a:buChar char="p"/>
            </a:pPr>
            <a:r>
              <a:rPr lang="en-US" altLang="zh-CN" sz="2000" b="1" dirty="0">
                <a:latin typeface="黑体" panose="02010609060101010101" pitchFamily="49" charset="-122"/>
                <a:ea typeface="黑体" panose="02010609060101010101" pitchFamily="49" charset="-122"/>
              </a:rPr>
              <a:t>soft voting </a:t>
            </a:r>
            <a:r>
              <a:rPr lang="en-US" altLang="zh-CN" sz="2000" b="1" dirty="0" err="1">
                <a:latin typeface="黑体" panose="02010609060101010101" pitchFamily="49" charset="-122"/>
                <a:ea typeface="黑体" panose="02010609060101010101" pitchFamily="49" charset="-122"/>
              </a:rPr>
              <a:t>classifier</a:t>
            </a:r>
            <a:r>
              <a:rPr altLang="en-US" sz="2000" b="1" dirty="0" err="1">
                <a:latin typeface="黑体" panose="02010609060101010101" pitchFamily="49" charset="-122"/>
                <a:ea typeface="黑体" panose="02010609060101010101" pitchFamily="49" charset="-122"/>
              </a:rPr>
              <a:t>：利用所有分类器给出的各个类别的概率，最后利用各个类别的概率之和进行预测，</a:t>
            </a:r>
            <a:r>
              <a:rPr lang="en-US" altLang="zh-CN" sz="2000" b="1" dirty="0" err="1">
                <a:latin typeface="黑体" panose="02010609060101010101" pitchFamily="49" charset="-122"/>
                <a:ea typeface="黑体" panose="02010609060101010101" pitchFamily="49" charset="-122"/>
              </a:rPr>
              <a:t>soft</a:t>
            </a:r>
            <a:r>
              <a:rPr lang="en-US" altLang="zh-CN" sz="2000" b="1" dirty="0">
                <a:latin typeface="黑体" panose="02010609060101010101" pitchFamily="49" charset="-122"/>
                <a:ea typeface="黑体" panose="02010609060101010101" pitchFamily="49" charset="-122"/>
              </a:rPr>
              <a:t> </a:t>
            </a:r>
            <a:r>
              <a:rPr lang="en-US" altLang="zh-CN" sz="2000" b="1" dirty="0" err="1">
                <a:latin typeface="黑体" panose="02010609060101010101" pitchFamily="49" charset="-122"/>
                <a:ea typeface="黑体" panose="02010609060101010101" pitchFamily="49" charset="-122"/>
              </a:rPr>
              <a:t>voting</a:t>
            </a:r>
            <a:r>
              <a:rPr altLang="en-US" sz="2000" b="1" dirty="0" err="1">
                <a:latin typeface="黑体" panose="02010609060101010101" pitchFamily="49" charset="-122"/>
                <a:ea typeface="黑体" panose="02010609060101010101" pitchFamily="49" charset="-122"/>
              </a:rPr>
              <a:t>的准确率要略微高于</a:t>
            </a:r>
            <a:r>
              <a:rPr lang="en-US" altLang="zh-CN" sz="2000" b="1" dirty="0" err="1">
                <a:latin typeface="黑体" panose="02010609060101010101" pitchFamily="49" charset="-122"/>
                <a:ea typeface="黑体" panose="02010609060101010101" pitchFamily="49" charset="-122"/>
              </a:rPr>
              <a:t>hard</a:t>
            </a:r>
            <a:r>
              <a:rPr lang="en-US" altLang="zh-CN" sz="2000" b="1" dirty="0">
                <a:latin typeface="黑体" panose="02010609060101010101" pitchFamily="49" charset="-122"/>
                <a:ea typeface="黑体" panose="02010609060101010101" pitchFamily="49" charset="-122"/>
              </a:rPr>
              <a:t> </a:t>
            </a:r>
            <a:r>
              <a:rPr lang="en-US" altLang="zh-CN" sz="2000" b="1" dirty="0" err="1">
                <a:latin typeface="黑体" panose="02010609060101010101" pitchFamily="49" charset="-122"/>
                <a:ea typeface="黑体" panose="02010609060101010101" pitchFamily="49" charset="-122"/>
              </a:rPr>
              <a:t>voting</a:t>
            </a:r>
            <a:r>
              <a:rPr altLang="en-US" sz="2000" b="1" dirty="0" err="1">
                <a:latin typeface="黑体" panose="02010609060101010101" pitchFamily="49" charset="-122"/>
                <a:ea typeface="黑体" panose="02010609060101010101" pitchFamily="49" charset="-122"/>
              </a:rPr>
              <a:t>，因为它考虑了每个模型的不同</a:t>
            </a:r>
            <a:r>
              <a:rPr altLang="en-US" sz="20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2043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2"/>
          <p:cNvSpPr>
            <a:spLocks noGrp="1"/>
          </p:cNvSpPr>
          <p:nvPr>
            <p:ph idx="1"/>
          </p:nvPr>
        </p:nvSpPr>
        <p:spPr>
          <a:xfrm>
            <a:off x="279487" y="1402402"/>
            <a:ext cx="8645852" cy="3726656"/>
          </a:xfrm>
        </p:spPr>
        <p:txBody>
          <a:bodyPr vert="horz" lIns="91440" tIns="46800" rIns="91440" bIns="45720" rtlCol="0">
            <a:normAutofit/>
          </a:bodyPr>
          <a:lstStyle/>
          <a:p>
            <a:pPr>
              <a:lnSpc>
                <a:spcPct val="150000"/>
              </a:lnSpc>
            </a:pPr>
            <a:r>
              <a:rPr kumimoji="1" altLang="en-US" b="1" dirty="0">
                <a:latin typeface="黑体" panose="02010609060101010101" pitchFamily="49" charset="-122"/>
                <a:ea typeface="黑体" panose="02010609060101010101" pitchFamily="49" charset="-122"/>
              </a:rPr>
              <a:t>在很多情况下，投票分类器的精度会比集合里最好的分类器的精度还要高</a:t>
            </a:r>
            <a:r>
              <a:rPr kumimoji="1" lang="en-US" altLang="zh-CN" b="1" dirty="0">
                <a:latin typeface="黑体" panose="02010609060101010101" pitchFamily="49" charset="-122"/>
                <a:ea typeface="黑体" panose="02010609060101010101" pitchFamily="49" charset="-122"/>
              </a:rPr>
              <a:t>(</a:t>
            </a:r>
            <a:r>
              <a:rPr kumimoji="1" altLang="en-US" b="1" dirty="0">
                <a:latin typeface="黑体" panose="02010609060101010101" pitchFamily="49" charset="-122"/>
                <a:ea typeface="黑体" panose="02010609060101010101" pitchFamily="49" charset="-122"/>
              </a:rPr>
              <a:t>对于大多数测试集</a:t>
            </a:r>
            <a:r>
              <a:rPr kumimoji="1" lang="en-US" altLang="zh-CN" b="1" dirty="0">
                <a:latin typeface="黑体" panose="02010609060101010101" pitchFamily="49" charset="-122"/>
                <a:ea typeface="黑体" panose="02010609060101010101" pitchFamily="49" charset="-122"/>
              </a:rPr>
              <a:t>)</a:t>
            </a:r>
            <a:r>
              <a:rPr kumimoji="1" altLang="en-US" b="1" dirty="0">
                <a:latin typeface="黑体" panose="02010609060101010101" pitchFamily="49" charset="-122"/>
                <a:ea typeface="黑体" panose="02010609060101010101" pitchFamily="49" charset="-122"/>
              </a:rPr>
              <a:t>，因为这种集成方法提高了</a:t>
            </a:r>
            <a:r>
              <a:rPr kumimoji="1" altLang="en-US" b="1" dirty="0">
                <a:solidFill>
                  <a:srgbClr val="FF0000"/>
                </a:solidFill>
                <a:latin typeface="黑体" panose="02010609060101010101" pitchFamily="49" charset="-122"/>
                <a:ea typeface="黑体" panose="02010609060101010101" pitchFamily="49" charset="-122"/>
              </a:rPr>
              <a:t>模型的鲁棒性</a:t>
            </a:r>
            <a:r>
              <a:rPr kumimoji="1" altLang="en-US" b="1" dirty="0">
                <a:latin typeface="黑体" panose="02010609060101010101" pitchFamily="49" charset="-122"/>
                <a:ea typeface="黑体" panose="02010609060101010101" pitchFamily="49" charset="-122"/>
              </a:rPr>
              <a:t>。</a:t>
            </a:r>
          </a:p>
          <a:p>
            <a:pPr>
              <a:lnSpc>
                <a:spcPct val="150000"/>
              </a:lnSpc>
            </a:pPr>
            <a:r>
              <a:rPr kumimoji="1" altLang="en-US" b="1" dirty="0">
                <a:latin typeface="黑体" panose="02010609060101010101" pitchFamily="49" charset="-122"/>
                <a:ea typeface="黑体" panose="02010609060101010101" pitchFamily="49" charset="-122"/>
              </a:rPr>
              <a:t>当集成方法中的基学习器之间互相独立时，集成方法的效果会更好。</a:t>
            </a:r>
          </a:p>
          <a:p>
            <a:pPr>
              <a:lnSpc>
                <a:spcPct val="150000"/>
              </a:lnSpc>
            </a:pPr>
            <a:endParaRPr kumimoji="1" altLang="en-US" dirty="0">
              <a:latin typeface="+mn-ea"/>
              <a:ea typeface="+mn-ea"/>
            </a:endParaRPr>
          </a:p>
        </p:txBody>
      </p:sp>
      <p:sp>
        <p:nvSpPr>
          <p:cNvPr id="5" name="标题 1"/>
          <p:cNvSpPr>
            <a:spLocks noGrp="1"/>
          </p:cNvSpPr>
          <p:nvPr>
            <p:ph type="title"/>
          </p:nvPr>
        </p:nvSpPr>
        <p:spPr>
          <a:xfrm>
            <a:off x="207997" y="22011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投票分类器</a:t>
            </a:r>
            <a:r>
              <a:rPr lang="en-US" altLang="zh-CN" dirty="0">
                <a:latin typeface="黑体" panose="02010609060101010101" pitchFamily="49" charset="-122"/>
                <a:ea typeface="黑体" panose="02010609060101010101" pitchFamily="49" charset="-122"/>
              </a:rPr>
              <a:t>(Voting Classifiers)</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60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00" y="1143880"/>
            <a:ext cx="8824966" cy="361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投票分类器</a:t>
            </a:r>
            <a:r>
              <a:rPr lang="en-US" altLang="zh-CN" dirty="0">
                <a:latin typeface="黑体" panose="02010609060101010101" pitchFamily="49" charset="-122"/>
                <a:ea typeface="黑体" panose="02010609060101010101" pitchFamily="49" charset="-122"/>
              </a:rPr>
              <a:t>(Voting Classifiers)</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468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90" y="940645"/>
            <a:ext cx="8836819"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投票分类器</a:t>
            </a:r>
            <a:r>
              <a:rPr lang="en-US" altLang="zh-CN" dirty="0">
                <a:latin typeface="黑体" panose="02010609060101010101" pitchFamily="49" charset="-122"/>
                <a:ea typeface="黑体" panose="02010609060101010101" pitchFamily="49" charset="-122"/>
              </a:rPr>
              <a:t>(Voting Classifiers)</a:t>
            </a:r>
            <a:endParaRPr altLang="zh-CN" dirty="0">
              <a:latin typeface="黑体" panose="02010609060101010101" pitchFamily="49" charset="-122"/>
              <a:ea typeface="黑体" panose="02010609060101010101" pitchFamily="49" charset="-122"/>
            </a:endParaRPr>
          </a:p>
        </p:txBody>
      </p:sp>
      <p:pic>
        <p:nvPicPr>
          <p:cNvPr id="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5547" y="4697068"/>
            <a:ext cx="4481513"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55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992" y="231396"/>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Bagging</a:t>
            </a:r>
            <a:r>
              <a:rPr altLang="en-US" dirty="0" err="1">
                <a:latin typeface="黑体" panose="02010609060101010101" pitchFamily="49" charset="-122"/>
                <a:ea typeface="黑体" panose="02010609060101010101" pitchFamily="49" charset="-122"/>
              </a:rPr>
              <a:t>和</a:t>
            </a:r>
            <a:r>
              <a:rPr lang="en-US" altLang="zh-CN" dirty="0" err="1">
                <a:latin typeface="黑体" panose="02010609060101010101" pitchFamily="49" charset="-122"/>
                <a:ea typeface="黑体" panose="02010609060101010101" pitchFamily="49" charset="-122"/>
              </a:rPr>
              <a:t>Boosting</a:t>
            </a:r>
            <a:endParaRPr altLang="zh-CN" dirty="0">
              <a:latin typeface="黑体" panose="02010609060101010101" pitchFamily="49" charset="-122"/>
              <a:ea typeface="黑体" panose="02010609060101010101" pitchFamily="49" charset="-122"/>
            </a:endParaRPr>
          </a:p>
        </p:txBody>
      </p:sp>
      <p:sp>
        <p:nvSpPr>
          <p:cNvPr id="37891" name="内容占位符 2"/>
          <p:cNvSpPr>
            <a:spLocks noGrp="1"/>
          </p:cNvSpPr>
          <p:nvPr>
            <p:ph idx="1"/>
          </p:nvPr>
        </p:nvSpPr>
        <p:spPr>
          <a:xfrm>
            <a:off x="305992" y="1236749"/>
            <a:ext cx="8317706" cy="4640590"/>
          </a:xfrm>
        </p:spPr>
        <p:txBody>
          <a:bodyPr vert="horz" lIns="91440" tIns="46800" rIns="91440" bIns="45720" rtlCol="0">
            <a:normAutofit/>
          </a:bodyPr>
          <a:lstStyle/>
          <a:p>
            <a:pPr>
              <a:lnSpc>
                <a:spcPct val="150000"/>
              </a:lnSpc>
            </a:pPr>
            <a:r>
              <a:rPr kumimoji="1" altLang="en-US" b="1" dirty="0">
                <a:latin typeface="黑体" panose="02010609060101010101" pitchFamily="49" charset="-122"/>
                <a:ea typeface="黑体" panose="02010609060101010101" pitchFamily="49" charset="-122"/>
              </a:rPr>
              <a:t>怎样得到很多基学习器：可以选择很多不同的训练算法，也可以对于每个基学习器，都选择相同的训练算法，但是对于每个基学习器，都用不同的子数据集或者子特征集进行训练 </a:t>
            </a:r>
            <a:endParaRPr kumimoji="1" lang="en-US" altLang="zh-CN" b="1" dirty="0">
              <a:latin typeface="黑体" panose="02010609060101010101" pitchFamily="49" charset="-122"/>
              <a:ea typeface="黑体" panose="02010609060101010101" pitchFamily="49" charset="-122"/>
            </a:endParaRPr>
          </a:p>
          <a:p>
            <a:pPr lvl="1"/>
            <a:r>
              <a:rPr altLang="en-US" b="1" dirty="0" err="1">
                <a:latin typeface="黑体" panose="02010609060101010101" pitchFamily="49" charset="-122"/>
                <a:ea typeface="黑体" panose="02010609060101010101" pitchFamily="49" charset="-122"/>
              </a:rPr>
              <a:t>有放回抽样：即数据集允许重复（对于每一个基学习器</a:t>
            </a:r>
            <a:r>
              <a:rPr altLang="en-US" b="1" dirty="0">
                <a:latin typeface="黑体" panose="02010609060101010101" pitchFamily="49" charset="-122"/>
                <a:ea typeface="黑体" panose="02010609060101010101" pitchFamily="49" charset="-122"/>
              </a:rPr>
              <a:t>），</a:t>
            </a:r>
            <a:r>
              <a:rPr altLang="en-US" b="1" dirty="0" err="1">
                <a:latin typeface="黑体" panose="02010609060101010101" pitchFamily="49" charset="-122"/>
                <a:ea typeface="黑体" panose="02010609060101010101" pitchFamily="49" charset="-122"/>
              </a:rPr>
              <a:t>这也叫</a:t>
            </a:r>
            <a:r>
              <a:rPr lang="en-US" altLang="zh-CN" b="1" dirty="0" err="1">
                <a:latin typeface="黑体" panose="02010609060101010101" pitchFamily="49" charset="-122"/>
                <a:ea typeface="黑体" panose="02010609060101010101" pitchFamily="49" charset="-122"/>
              </a:rPr>
              <a:t>bagging</a:t>
            </a:r>
            <a:endParaRPr lang="en-US" altLang="zh-CN" b="1" dirty="0">
              <a:latin typeface="黑体" panose="02010609060101010101" pitchFamily="49" charset="-122"/>
              <a:ea typeface="黑体" panose="02010609060101010101" pitchFamily="49" charset="-122"/>
            </a:endParaRPr>
          </a:p>
          <a:p>
            <a:pPr lvl="1"/>
            <a:r>
              <a:rPr altLang="en-US" b="1" dirty="0" err="1">
                <a:latin typeface="黑体" panose="02010609060101010101" pitchFamily="49" charset="-122"/>
                <a:ea typeface="黑体" panose="02010609060101010101" pitchFamily="49" charset="-122"/>
              </a:rPr>
              <a:t>无放回抽样：即数据不允许重复，这也叫</a:t>
            </a:r>
            <a:r>
              <a:rPr lang="en-US" altLang="zh-CN" b="1" dirty="0" err="1">
                <a:latin typeface="黑体" panose="02010609060101010101" pitchFamily="49" charset="-122"/>
                <a:ea typeface="黑体" panose="02010609060101010101" pitchFamily="49" charset="-122"/>
              </a:rPr>
              <a:t>pasting</a:t>
            </a:r>
            <a:r>
              <a:rPr lang="en-US" altLang="zh-CN" b="1" dirty="0">
                <a:latin typeface="黑体" panose="02010609060101010101" pitchFamily="49" charset="-122"/>
                <a:ea typeface="黑体" panose="02010609060101010101" pitchFamily="49" charset="-122"/>
              </a:rPr>
              <a:t> </a:t>
            </a:r>
          </a:p>
          <a:p>
            <a:pPr>
              <a:lnSpc>
                <a:spcPct val="150000"/>
              </a:lnSpc>
            </a:pPr>
            <a:r>
              <a:rPr kumimoji="1" altLang="en-US" b="1" dirty="0">
                <a:latin typeface="黑体" panose="02010609060101010101" pitchFamily="49" charset="-122"/>
                <a:ea typeface="黑体" panose="02010609060101010101" pitchFamily="49" charset="-122"/>
              </a:rPr>
              <a:t>得到很多基学习器之后，就可以利用统计的方法进行分类或者回归</a:t>
            </a:r>
            <a:endParaRPr kumimoji="1" lang="en-US" altLang="en-US" b="1" dirty="0">
              <a:latin typeface="黑体" panose="02010609060101010101" pitchFamily="49" charset="-122"/>
              <a:ea typeface="黑体" panose="02010609060101010101" pitchFamily="49" charset="-122"/>
            </a:endParaRPr>
          </a:p>
          <a:p>
            <a:pPr>
              <a:lnSpc>
                <a:spcPct val="150000"/>
              </a:lnSpc>
            </a:pPr>
            <a:r>
              <a:rPr kumimoji="1" lang="en-US" altLang="zh-CN" b="1" dirty="0">
                <a:solidFill>
                  <a:srgbClr val="FF0000"/>
                </a:solidFill>
                <a:latin typeface="黑体" panose="02010609060101010101" pitchFamily="49" charset="-122"/>
                <a:ea typeface="黑体" panose="02010609060101010101" pitchFamily="49" charset="-122"/>
              </a:rPr>
              <a:t>bagging</a:t>
            </a:r>
            <a:r>
              <a:rPr kumimoji="1" altLang="en-US" b="1" dirty="0">
                <a:latin typeface="黑体" panose="02010609060101010101" pitchFamily="49" charset="-122"/>
                <a:ea typeface="黑体" panose="02010609060101010101" pitchFamily="49" charset="-122"/>
              </a:rPr>
              <a:t>与</a:t>
            </a:r>
            <a:r>
              <a:rPr kumimoji="1" lang="en-US" altLang="zh-CN" b="1" dirty="0">
                <a:solidFill>
                  <a:srgbClr val="FF0000"/>
                </a:solidFill>
                <a:latin typeface="黑体" panose="02010609060101010101" pitchFamily="49" charset="-122"/>
                <a:ea typeface="黑体" panose="02010609060101010101" pitchFamily="49" charset="-122"/>
              </a:rPr>
              <a:t>random forest</a:t>
            </a:r>
            <a:r>
              <a:rPr kumimoji="1" altLang="en-US" b="1" dirty="0">
                <a:latin typeface="黑体" panose="02010609060101010101" pitchFamily="49" charset="-122"/>
                <a:ea typeface="黑体" panose="02010609060101010101" pitchFamily="49" charset="-122"/>
              </a:rPr>
              <a:t>是集成学习中的两个比较出名的算法</a:t>
            </a:r>
            <a:endParaRPr kumimoji="1" lang="en-US" altLang="zh-CN" b="1" dirty="0">
              <a:latin typeface="黑体" panose="02010609060101010101" pitchFamily="49" charset="-122"/>
              <a:ea typeface="黑体" panose="02010609060101010101" pitchFamily="49" charset="-122"/>
            </a:endParaRPr>
          </a:p>
          <a:p>
            <a:pPr>
              <a:lnSpc>
                <a:spcPct val="150000"/>
              </a:lnSpc>
            </a:pPr>
            <a:endParaRPr kumimoji="1" lang="en-US" altLang="en-US" dirty="0">
              <a:latin typeface="+mn-ea"/>
              <a:ea typeface="+mn-ea"/>
            </a:endParaRP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47497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131487"/>
            <a:ext cx="7886700" cy="570310"/>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Bagging</a:t>
            </a:r>
            <a:r>
              <a:rPr altLang="en-US" dirty="0" err="1">
                <a:latin typeface="黑体" panose="02010609060101010101" pitchFamily="49" charset="-122"/>
                <a:ea typeface="黑体" panose="02010609060101010101" pitchFamily="49" charset="-122"/>
              </a:rPr>
              <a:t>和</a:t>
            </a:r>
            <a:r>
              <a:rPr lang="en-US" altLang="zh-CN" dirty="0" err="1">
                <a:latin typeface="黑体" panose="02010609060101010101" pitchFamily="49" charset="-122"/>
                <a:ea typeface="黑体" panose="02010609060101010101" pitchFamily="49" charset="-122"/>
              </a:rPr>
              <a:t>Boosting</a:t>
            </a:r>
            <a:endParaRPr altLang="zh-CN" dirty="0">
              <a:latin typeface="黑体" panose="02010609060101010101" pitchFamily="49" charset="-122"/>
              <a:ea typeface="黑体" panose="02010609060101010101" pitchFamily="49" charset="-122"/>
            </a:endParaRPr>
          </a:p>
        </p:txBody>
      </p:sp>
      <p:sp>
        <p:nvSpPr>
          <p:cNvPr id="38915" name="内容占位符 2"/>
          <p:cNvSpPr>
            <a:spLocks noGrp="1"/>
          </p:cNvSpPr>
          <p:nvPr>
            <p:ph idx="1"/>
          </p:nvPr>
        </p:nvSpPr>
        <p:spPr>
          <a:xfrm>
            <a:off x="251223" y="1211643"/>
            <a:ext cx="8317706" cy="4963870"/>
          </a:xfrm>
        </p:spPr>
        <p:txBody>
          <a:bodyPr vert="horz" lIns="91440" tIns="46800" rIns="91440" bIns="45720" rtlCol="0">
            <a:normAutofit/>
          </a:bodyPr>
          <a:lstStyle/>
          <a:p>
            <a:pPr>
              <a:lnSpc>
                <a:spcPct val="150000"/>
              </a:lnSpc>
            </a:pPr>
            <a:r>
              <a:rPr kumimoji="1" lang="en-US" altLang="zh-CN" b="1" dirty="0" err="1">
                <a:latin typeface="黑体" panose="02010609060101010101" pitchFamily="49" charset="-122"/>
                <a:ea typeface="黑体" panose="02010609060101010101" pitchFamily="49" charset="-122"/>
              </a:rPr>
              <a:t>sklearn</a:t>
            </a:r>
            <a:r>
              <a:rPr kumimoji="1" altLang="en-US" b="1" dirty="0">
                <a:latin typeface="黑体" panose="02010609060101010101" pitchFamily="49" charset="-122"/>
                <a:ea typeface="黑体" panose="02010609060101010101" pitchFamily="49" charset="-122"/>
              </a:rPr>
              <a:t>中的</a:t>
            </a:r>
            <a:r>
              <a:rPr kumimoji="1" lang="en-US" altLang="zh-CN" b="1" dirty="0" err="1">
                <a:solidFill>
                  <a:srgbClr val="FF0000"/>
                </a:solidFill>
                <a:latin typeface="黑体" panose="02010609060101010101" pitchFamily="49" charset="-122"/>
                <a:ea typeface="黑体" panose="02010609060101010101" pitchFamily="49" charset="-122"/>
              </a:rPr>
              <a:t>BaggingClassifier</a:t>
            </a:r>
            <a:r>
              <a:rPr kumimoji="1" altLang="en-US" b="1" dirty="0">
                <a:latin typeface="黑体" panose="02010609060101010101" pitchFamily="49" charset="-122"/>
                <a:ea typeface="黑体" panose="02010609060101010101" pitchFamily="49" charset="-122"/>
              </a:rPr>
              <a:t>可以实现</a:t>
            </a:r>
            <a:r>
              <a:rPr kumimoji="1" lang="en-US" altLang="zh-CN" b="1" dirty="0">
                <a:latin typeface="黑体" panose="02010609060101010101" pitchFamily="49" charset="-122"/>
                <a:ea typeface="黑体" panose="02010609060101010101" pitchFamily="49" charset="-122"/>
              </a:rPr>
              <a:t>Bagging </a:t>
            </a:r>
          </a:p>
          <a:p>
            <a:pPr lvl="1">
              <a:lnSpc>
                <a:spcPct val="150000"/>
              </a:lnSpc>
            </a:pPr>
            <a:r>
              <a:rPr lang="en-US" altLang="zh-CN" b="1" dirty="0" err="1">
                <a:latin typeface="黑体" panose="02010609060101010101" pitchFamily="49" charset="-122"/>
                <a:ea typeface="黑体" panose="02010609060101010101" pitchFamily="49" charset="-122"/>
              </a:rPr>
              <a:t>n_estimators</a:t>
            </a:r>
            <a:r>
              <a:rPr altLang="en-US" b="1" dirty="0" err="1">
                <a:latin typeface="黑体" panose="02010609060101010101" pitchFamily="49" charset="-122"/>
                <a:ea typeface="黑体" panose="02010609060101010101" pitchFamily="49" charset="-122"/>
              </a:rPr>
              <a:t>：基学习器的数量</a:t>
            </a:r>
            <a:endParaRPr altLang="en-US" b="1" dirty="0">
              <a:latin typeface="黑体" panose="02010609060101010101" pitchFamily="49" charset="-122"/>
              <a:ea typeface="黑体" panose="02010609060101010101" pitchFamily="49" charset="-122"/>
            </a:endParaRPr>
          </a:p>
          <a:p>
            <a:pPr lvl="2">
              <a:lnSpc>
                <a:spcPct val="150000"/>
              </a:lnSpc>
            </a:pPr>
            <a:r>
              <a:rPr lang="en-US" altLang="zh-CN" b="1" dirty="0" err="1">
                <a:latin typeface="黑体" panose="02010609060101010101" pitchFamily="49" charset="-122"/>
                <a:ea typeface="黑体" panose="02010609060101010101" pitchFamily="49" charset="-122"/>
              </a:rPr>
              <a:t>max_samples</a:t>
            </a:r>
            <a:r>
              <a:rPr altLang="en-US" b="1" dirty="0" err="1">
                <a:latin typeface="黑体" panose="02010609060101010101" pitchFamily="49" charset="-122"/>
                <a:ea typeface="黑体" panose="02010609060101010101" pitchFamily="49" charset="-122"/>
              </a:rPr>
              <a:t>：每个基学习器中的样本数，如果是</a:t>
            </a:r>
            <a:r>
              <a:rPr lang="zh-CN" altLang="en-US" b="1" dirty="0">
                <a:latin typeface="黑体" panose="02010609060101010101" pitchFamily="49" charset="-122"/>
                <a:ea typeface="黑体" panose="02010609060101010101" pitchFamily="49" charset="-122"/>
              </a:rPr>
              <a:t>整型</a:t>
            </a:r>
            <a:r>
              <a:rPr altLang="en-US" b="1" dirty="0">
                <a:latin typeface="黑体" panose="02010609060101010101" pitchFamily="49" charset="-122"/>
                <a:ea typeface="黑体" panose="02010609060101010101" pitchFamily="49" charset="-122"/>
              </a:rPr>
              <a:t>，则就是样本个数；如果是</a:t>
            </a:r>
            <a:r>
              <a:rPr lang="en-US" altLang="zh-CN" b="1" dirty="0">
                <a:latin typeface="黑体" panose="02010609060101010101" pitchFamily="49" charset="-122"/>
                <a:ea typeface="黑体" panose="02010609060101010101" pitchFamily="49" charset="-122"/>
              </a:rPr>
              <a:t>float</a:t>
            </a:r>
            <a:r>
              <a:rPr altLang="en-US" b="1" dirty="0">
                <a:latin typeface="黑体" panose="02010609060101010101" pitchFamily="49" charset="-122"/>
                <a:ea typeface="黑体" panose="02010609060101010101" pitchFamily="49" charset="-122"/>
              </a:rPr>
              <a:t>，则是样本个数占所有训练集样本个数的比例</a:t>
            </a:r>
          </a:p>
          <a:p>
            <a:pPr lvl="2">
              <a:lnSpc>
                <a:spcPct val="150000"/>
              </a:lnSpc>
            </a:pPr>
            <a:r>
              <a:rPr lang="en-US" altLang="zh-CN" b="1" dirty="0">
                <a:latin typeface="黑体" panose="02010609060101010101" pitchFamily="49" charset="-122"/>
                <a:ea typeface="黑体" panose="02010609060101010101" pitchFamily="49" charset="-122"/>
              </a:rPr>
              <a:t>bootstrap </a:t>
            </a:r>
            <a:r>
              <a:rPr altLang="en-US" b="1" dirty="0">
                <a:latin typeface="黑体" panose="02010609060101010101" pitchFamily="49" charset="-122"/>
                <a:ea typeface="黑体" panose="02010609060101010101" pitchFamily="49" charset="-122"/>
              </a:rPr>
              <a:t>：</a:t>
            </a:r>
            <a:r>
              <a:rPr altLang="en-US" b="1" dirty="0" err="1">
                <a:latin typeface="黑体" panose="02010609060101010101" pitchFamily="49" charset="-122"/>
                <a:ea typeface="黑体" panose="02010609060101010101" pitchFamily="49" charset="-122"/>
              </a:rPr>
              <a:t>是否采用有放回抽样</a:t>
            </a:r>
            <a:r>
              <a:rPr lang="en-US" altLang="zh-CN" b="1" dirty="0">
                <a:latin typeface="黑体" panose="02010609060101010101" pitchFamily="49" charset="-122"/>
                <a:ea typeface="黑体" panose="02010609060101010101" pitchFamily="49" charset="-122"/>
              </a:rPr>
              <a:t>(bagging)</a:t>
            </a:r>
            <a:r>
              <a:rPr altLang="en-US" b="1" dirty="0">
                <a:latin typeface="黑体" panose="02010609060101010101" pitchFamily="49" charset="-122"/>
                <a:ea typeface="黑体" panose="02010609060101010101" pitchFamily="49" charset="-122"/>
              </a:rPr>
              <a:t>，</a:t>
            </a:r>
            <a:r>
              <a:rPr altLang="en-US" b="1" dirty="0" err="1">
                <a:latin typeface="黑体" panose="02010609060101010101" pitchFamily="49" charset="-122"/>
                <a:ea typeface="黑体" panose="02010609060101010101" pitchFamily="49" charset="-122"/>
              </a:rPr>
              <a:t>为</a:t>
            </a:r>
            <a:r>
              <a:rPr lang="en-US" altLang="zh-CN" b="1" dirty="0" err="1">
                <a:latin typeface="黑体" panose="02010609060101010101" pitchFamily="49" charset="-122"/>
                <a:ea typeface="黑体" panose="02010609060101010101" pitchFamily="49" charset="-122"/>
              </a:rPr>
              <a:t>True</a:t>
            </a:r>
            <a:r>
              <a:rPr altLang="en-US" b="1" dirty="0" err="1">
                <a:latin typeface="黑体" panose="02010609060101010101" pitchFamily="49" charset="-122"/>
                <a:ea typeface="黑体" panose="02010609060101010101" pitchFamily="49" charset="-122"/>
              </a:rPr>
              <a:t>表示采用，否则为</a:t>
            </a:r>
            <a:r>
              <a:rPr lang="en-US" altLang="zh-CN" b="1" dirty="0" err="1">
                <a:latin typeface="黑体" panose="02010609060101010101" pitchFamily="49" charset="-122"/>
                <a:ea typeface="黑体" panose="02010609060101010101" pitchFamily="49" charset="-122"/>
              </a:rPr>
              <a:t>pasting</a:t>
            </a:r>
            <a:r>
              <a:rPr altLang="en-US" b="1" dirty="0" err="1">
                <a:latin typeface="黑体" panose="02010609060101010101" pitchFamily="49" charset="-122"/>
                <a:ea typeface="黑体" panose="02010609060101010101" pitchFamily="49" charset="-122"/>
              </a:rPr>
              <a:t>。默认为</a:t>
            </a:r>
            <a:r>
              <a:rPr lang="en-US" altLang="zh-CN" b="1" dirty="0" err="1">
                <a:latin typeface="黑体" panose="02010609060101010101" pitchFamily="49" charset="-122"/>
                <a:ea typeface="黑体" panose="02010609060101010101" pitchFamily="49" charset="-122"/>
              </a:rPr>
              <a:t>True</a:t>
            </a:r>
            <a:endParaRPr lang="en-US" altLang="zh-CN" b="1" dirty="0">
              <a:latin typeface="黑体" panose="02010609060101010101" pitchFamily="49" charset="-122"/>
              <a:ea typeface="黑体" panose="02010609060101010101" pitchFamily="49" charset="-122"/>
            </a:endParaRPr>
          </a:p>
          <a:p>
            <a:pPr lvl="2">
              <a:lnSpc>
                <a:spcPct val="150000"/>
              </a:lnSpc>
            </a:pPr>
            <a:r>
              <a:rPr lang="en-US" altLang="zh-CN" b="1" dirty="0" err="1">
                <a:latin typeface="黑体" panose="02010609060101010101" pitchFamily="49" charset="-122"/>
                <a:ea typeface="黑体" panose="02010609060101010101" pitchFamily="49" charset="-122"/>
              </a:rPr>
              <a:t>n_jobs</a:t>
            </a:r>
            <a:r>
              <a:rPr altLang="en-US" b="1" dirty="0" err="1">
                <a:latin typeface="黑体" panose="02010609060101010101" pitchFamily="49" charset="-122"/>
                <a:ea typeface="黑体" panose="02010609060101010101" pitchFamily="49" charset="-122"/>
              </a:rPr>
              <a:t>：并行运行的作业数量</a:t>
            </a:r>
            <a:r>
              <a:rPr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-1</a:t>
            </a:r>
            <a:r>
              <a:rPr altLang="en-US" b="1" dirty="0">
                <a:latin typeface="黑体" panose="02010609060101010101" pitchFamily="49" charset="-122"/>
                <a:ea typeface="黑体" panose="02010609060101010101" pitchFamily="49" charset="-122"/>
              </a:rPr>
              <a:t>时，个数为处理器核的个数</a:t>
            </a:r>
          </a:p>
          <a:p>
            <a:pPr lvl="2">
              <a:lnSpc>
                <a:spcPct val="150000"/>
              </a:lnSpc>
            </a:pPr>
            <a:r>
              <a:rPr lang="en-US" altLang="zh-CN" b="1" dirty="0" err="1">
                <a:latin typeface="黑体" panose="02010609060101010101" pitchFamily="49" charset="-122"/>
                <a:ea typeface="黑体" panose="02010609060101010101" pitchFamily="49" charset="-122"/>
              </a:rPr>
              <a:t>oob_score</a:t>
            </a:r>
            <a:r>
              <a:rPr altLang="en-US" b="1" dirty="0" err="1">
                <a:latin typeface="黑体" panose="02010609060101010101" pitchFamily="49" charset="-122"/>
                <a:ea typeface="黑体" panose="02010609060101010101" pitchFamily="49" charset="-122"/>
              </a:rPr>
              <a:t>：为</a:t>
            </a:r>
            <a:r>
              <a:rPr lang="en-US" altLang="zh-CN" b="1" dirty="0" err="1">
                <a:latin typeface="黑体" panose="02010609060101010101" pitchFamily="49" charset="-122"/>
                <a:ea typeface="黑体" panose="02010609060101010101" pitchFamily="49" charset="-122"/>
              </a:rPr>
              <a:t>True</a:t>
            </a:r>
            <a:r>
              <a:rPr altLang="en-US" b="1" dirty="0" err="1">
                <a:latin typeface="黑体" panose="02010609060101010101" pitchFamily="49" charset="-122"/>
                <a:ea typeface="黑体" panose="02010609060101010101" pitchFamily="49" charset="-122"/>
              </a:rPr>
              <a:t>时，对模型进行</a:t>
            </a:r>
            <a:r>
              <a:rPr lang="en-US" altLang="zh-CN" b="1" dirty="0" err="1">
                <a:latin typeface="黑体" panose="02010609060101010101" pitchFamily="49" charset="-122"/>
                <a:ea typeface="黑体" panose="02010609060101010101" pitchFamily="49" charset="-122"/>
              </a:rPr>
              <a:t>out-of-bag</a:t>
            </a:r>
            <a:r>
              <a:rPr altLang="en-US" b="1" dirty="0" err="1">
                <a:latin typeface="黑体" panose="02010609060101010101" pitchFamily="49" charset="-122"/>
                <a:ea typeface="黑体" panose="02010609060101010101" pitchFamily="49" charset="-122"/>
              </a:rPr>
              <a:t>的验证，即在一个基学习器中，没有用于训练的数据用于验证</a:t>
            </a:r>
            <a:endParaRPr altLang="en-US" b="1" dirty="0">
              <a:latin typeface="黑体" panose="02010609060101010101" pitchFamily="49" charset="-122"/>
              <a:ea typeface="黑体" panose="02010609060101010101" pitchFamily="49" charset="-122"/>
            </a:endParaRPr>
          </a:p>
          <a:p>
            <a:pPr>
              <a:lnSpc>
                <a:spcPct val="150000"/>
              </a:lnSpc>
            </a:pPr>
            <a:r>
              <a:rPr kumimoji="1" altLang="en-US" b="1" dirty="0">
                <a:latin typeface="黑体" panose="02010609060101010101" pitchFamily="49" charset="-122"/>
                <a:ea typeface="黑体" panose="02010609060101010101" pitchFamily="49" charset="-122"/>
              </a:rPr>
              <a:t>相对于单个的决策树，</a:t>
            </a:r>
            <a:r>
              <a:rPr kumimoji="1" lang="en-US" altLang="zh-CN" b="1" dirty="0">
                <a:latin typeface="黑体" panose="02010609060101010101" pitchFamily="49" charset="-122"/>
                <a:ea typeface="黑体" panose="02010609060101010101" pitchFamily="49" charset="-122"/>
              </a:rPr>
              <a:t>Bagging</a:t>
            </a:r>
            <a:r>
              <a:rPr kumimoji="1" altLang="en-US" b="1" dirty="0">
                <a:latin typeface="黑体" panose="02010609060101010101" pitchFamily="49" charset="-122"/>
                <a:ea typeface="黑体" panose="02010609060101010101" pitchFamily="49" charset="-122"/>
              </a:rPr>
              <a:t>方法得到的分类边界</a:t>
            </a:r>
            <a:r>
              <a:rPr kumimoji="1" altLang="en-US" b="1" dirty="0">
                <a:solidFill>
                  <a:srgbClr val="FF0000"/>
                </a:solidFill>
                <a:latin typeface="黑体" panose="02010609060101010101" pitchFamily="49" charset="-122"/>
                <a:ea typeface="黑体" panose="02010609060101010101" pitchFamily="49" charset="-122"/>
              </a:rPr>
              <a:t>更加平滑</a:t>
            </a: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1093683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908625"/>
            <a:ext cx="8972550" cy="308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648554" y="5293312"/>
            <a:ext cx="1574420" cy="65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1350"/>
              </a:spcBef>
              <a:buClr>
                <a:schemeClr val="accent1"/>
              </a:buClr>
              <a:defRPr/>
            </a:pPr>
            <a:r>
              <a:rPr lang="en-US" altLang="zh-CN" sz="2800" dirty="0">
                <a:ea typeface="Microsoft YaHei UI" panose="020B0503020204020204" pitchFamily="34" charset="-122"/>
              </a:rPr>
              <a:t>0.912</a:t>
            </a:r>
            <a:endParaRPr lang="zh-CN" altLang="en-US" sz="2800" dirty="0">
              <a:ea typeface="Microsoft YaHei UI" panose="020B0503020204020204" pitchFamily="34" charset="-122"/>
            </a:endParaRPr>
          </a:p>
        </p:txBody>
      </p:sp>
    </p:spTree>
    <p:extLst>
      <p:ext uri="{BB962C8B-B14F-4D97-AF65-F5344CB8AC3E}">
        <p14:creationId xmlns:p14="http://schemas.microsoft.com/office/powerpoint/2010/main" val="31491678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842" y="1431132"/>
            <a:ext cx="8135540" cy="41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535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集成学习</a:t>
            </a:r>
            <a:endParaRPr altLang="zh-CN"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898602" y="1121789"/>
            <a:ext cx="5301119" cy="4897224"/>
          </a:xfrm>
          <a:prstGeom prst="rect">
            <a:avLst/>
          </a:prstGeom>
        </p:spPr>
      </p:pic>
    </p:spTree>
    <p:extLst>
      <p:ext uri="{BB962C8B-B14F-4D97-AF65-F5344CB8AC3E}">
        <p14:creationId xmlns:p14="http://schemas.microsoft.com/office/powerpoint/2010/main" val="4245251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898" y="22673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251223" y="1218269"/>
            <a:ext cx="8464152" cy="4493418"/>
          </a:xfrm>
        </p:spPr>
        <p:txBody>
          <a:bodyPr vert="horz" lIns="91440" tIns="46800" rIns="91440" bIns="45720" rtlCol="0">
            <a:normAutofit fontScale="92500"/>
          </a:bodyPr>
          <a:lstStyle/>
          <a:p>
            <a:pPr>
              <a:lnSpc>
                <a:spcPct val="150000"/>
              </a:lnSpc>
            </a:pPr>
            <a:r>
              <a:rPr kumimoji="1" altLang="en-US" b="1" dirty="0">
                <a:latin typeface="黑体" panose="02010609060101010101" pitchFamily="49" charset="-122"/>
                <a:ea typeface="黑体" panose="02010609060101010101" pitchFamily="49" charset="-122"/>
              </a:rPr>
              <a:t>集成学习是将多个模型进行组合来解决单一的预测问题。它的原理是生成多个分类器模型，各自独立地学习并作出预测。这些预测最后结合起来得到预测结果，因此和单独分类器的结果相比，结果一样或更好。</a:t>
            </a:r>
          </a:p>
          <a:p>
            <a:pPr>
              <a:lnSpc>
                <a:spcPct val="150000"/>
              </a:lnSpc>
            </a:pPr>
            <a:r>
              <a:rPr kumimoji="1" altLang="en-US" b="1" dirty="0">
                <a:solidFill>
                  <a:srgbClr val="FF0000"/>
                </a:solidFill>
                <a:latin typeface="黑体" panose="02010609060101010101" pitchFamily="49" charset="-122"/>
                <a:ea typeface="黑体" panose="02010609060101010101" pitchFamily="49" charset="-122"/>
              </a:rPr>
              <a:t>随机森林是集成学习的一个分支，因为它依靠于决策树</a:t>
            </a:r>
            <a:r>
              <a:rPr kumimoji="1" lang="en-US" altLang="en-US" b="1" dirty="0">
                <a:solidFill>
                  <a:srgbClr val="FF0000"/>
                </a:solidFill>
                <a:latin typeface="黑体" panose="02010609060101010101" pitchFamily="49" charset="-122"/>
                <a:ea typeface="黑体" panose="02010609060101010101" pitchFamily="49" charset="-122"/>
              </a:rPr>
              <a:t>(CART)</a:t>
            </a:r>
            <a:r>
              <a:rPr kumimoji="1" altLang="en-US" b="1" dirty="0">
                <a:solidFill>
                  <a:srgbClr val="FF0000"/>
                </a:solidFill>
                <a:latin typeface="黑体" panose="02010609060101010101" pitchFamily="49" charset="-122"/>
                <a:ea typeface="黑体" panose="02010609060101010101" pitchFamily="49" charset="-122"/>
              </a:rPr>
              <a:t>的集成</a:t>
            </a:r>
            <a:r>
              <a:rPr kumimoji="1"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a:lnSpc>
                <a:spcPct val="170000"/>
              </a:lnSpc>
            </a:pPr>
            <a:r>
              <a:rPr kumimoji="1" altLang="en-US" b="1" dirty="0">
                <a:latin typeface="黑体" panose="02010609060101010101" pitchFamily="49" charset="-122"/>
                <a:ea typeface="黑体" panose="02010609060101010101" pitchFamily="49" charset="-122"/>
              </a:rPr>
              <a:t>随机森林是将其他的模型进行聚合， 从其名称也可以看出，随机森林聚合的是</a:t>
            </a:r>
            <a:r>
              <a:rPr kumimoji="1" altLang="en-US" b="1" dirty="0">
                <a:solidFill>
                  <a:srgbClr val="FF0000"/>
                </a:solidFill>
                <a:latin typeface="黑体" panose="02010609060101010101" pitchFamily="49" charset="-122"/>
                <a:ea typeface="黑体" panose="02010609060101010101" pitchFamily="49" charset="-122"/>
              </a:rPr>
              <a:t>分类（或回归） 树</a:t>
            </a:r>
            <a:r>
              <a:rPr kumimoji="1" altLang="en-US" b="1" dirty="0">
                <a:latin typeface="黑体" panose="02010609060101010101" pitchFamily="49" charset="-122"/>
                <a:ea typeface="黑体" panose="02010609060101010101" pitchFamily="49" charset="-122"/>
              </a:rPr>
              <a:t>。一颗决策树是由一系列的决策组合而成的，可用于数据集的观测值进行分类 。</a:t>
            </a:r>
            <a:r>
              <a:rPr kumimoji="1" lang="en-US" altLang="zh-CN" b="1" dirty="0">
                <a:latin typeface="黑体" panose="02010609060101010101" pitchFamily="49" charset="-122"/>
                <a:ea typeface="黑体" panose="02010609060101010101" pitchFamily="49" charset="-122"/>
              </a:rPr>
              <a:t/>
            </a:r>
            <a:br>
              <a:rPr kumimoji="1" lang="en-US" altLang="zh-CN" b="1" dirty="0">
                <a:latin typeface="黑体" panose="02010609060101010101" pitchFamily="49" charset="-122"/>
                <a:ea typeface="黑体" panose="02010609060101010101" pitchFamily="49" charset="-122"/>
              </a:rPr>
            </a:br>
            <a:endParaRPr kumimoji="1"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8298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6436" y="1170954"/>
            <a:ext cx="6776257" cy="504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04840" y="118235"/>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5203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1745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a:bodyPr>
          <a:lstStyle/>
          <a:p>
            <a:pPr>
              <a:lnSpc>
                <a:spcPct val="150000"/>
              </a:lnSpc>
            </a:pPr>
            <a:r>
              <a:rPr kumimoji="1" lang="zh-CN" altLang="en-US" b="1" dirty="0">
                <a:latin typeface="黑体" panose="02010609060101010101" pitchFamily="49" charset="-122"/>
                <a:ea typeface="黑体" panose="02010609060101010101" pitchFamily="49" charset="-122"/>
              </a:rPr>
              <a:t>随机森林的生成方法：</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从样本集中通过重采样的方式产生</a:t>
            </a:r>
            <a:r>
              <a:rPr kumimoji="1" lang="en-US" altLang="zh-CN" b="1" dirty="0">
                <a:latin typeface="黑体" panose="02010609060101010101" pitchFamily="49" charset="-122"/>
                <a:ea typeface="黑体" panose="02010609060101010101" pitchFamily="49" charset="-122"/>
              </a:rPr>
              <a:t>n</a:t>
            </a:r>
            <a:r>
              <a:rPr kumimoji="1" lang="zh-CN" altLang="en-US" b="1" dirty="0">
                <a:latin typeface="黑体" panose="02010609060101010101" pitchFamily="49" charset="-122"/>
                <a:ea typeface="黑体" panose="02010609060101010101" pitchFamily="49" charset="-122"/>
              </a:rPr>
              <a:t>个样本</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假设样本特征数目为</a:t>
            </a:r>
            <a:r>
              <a:rPr kumimoji="1" lang="en-US" altLang="zh-CN" b="1" dirty="0">
                <a:latin typeface="黑体" panose="02010609060101010101" pitchFamily="49" charset="-122"/>
                <a:ea typeface="黑体" panose="02010609060101010101" pitchFamily="49" charset="-122"/>
              </a:rPr>
              <a:t>a</a:t>
            </a:r>
            <a:r>
              <a:rPr kumimoji="1" lang="zh-CN" altLang="en-US" b="1" dirty="0">
                <a:latin typeface="黑体" panose="02010609060101010101" pitchFamily="49" charset="-122"/>
                <a:ea typeface="黑体" panose="02010609060101010101" pitchFamily="49" charset="-122"/>
              </a:rPr>
              <a:t>，对</a:t>
            </a:r>
            <a:r>
              <a:rPr kumimoji="1" lang="en-US" altLang="zh-CN" b="1" dirty="0">
                <a:latin typeface="黑体" panose="02010609060101010101" pitchFamily="49" charset="-122"/>
                <a:ea typeface="黑体" panose="02010609060101010101" pitchFamily="49" charset="-122"/>
              </a:rPr>
              <a:t>n</a:t>
            </a:r>
            <a:r>
              <a:rPr kumimoji="1" lang="zh-CN" altLang="en-US" b="1" dirty="0">
                <a:latin typeface="黑体" panose="02010609060101010101" pitchFamily="49" charset="-122"/>
                <a:ea typeface="黑体" panose="02010609060101010101" pitchFamily="49" charset="-122"/>
              </a:rPr>
              <a:t>个样本选择</a:t>
            </a:r>
            <a:r>
              <a:rPr kumimoji="1" lang="en-US" altLang="zh-CN" b="1" dirty="0">
                <a:latin typeface="黑体" panose="02010609060101010101" pitchFamily="49" charset="-122"/>
                <a:ea typeface="黑体" panose="02010609060101010101" pitchFamily="49" charset="-122"/>
              </a:rPr>
              <a:t>a</a:t>
            </a:r>
            <a:r>
              <a:rPr kumimoji="1" lang="zh-CN" altLang="en-US" b="1" dirty="0">
                <a:latin typeface="黑体" panose="02010609060101010101" pitchFamily="49" charset="-122"/>
                <a:ea typeface="黑体" panose="02010609060101010101" pitchFamily="49" charset="-122"/>
              </a:rPr>
              <a:t>中的</a:t>
            </a:r>
            <a:r>
              <a:rPr kumimoji="1" lang="en-US" altLang="zh-CN" b="1" dirty="0">
                <a:latin typeface="黑体" panose="02010609060101010101" pitchFamily="49" charset="-122"/>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个特征，用建立决策树的方式获得最佳分割点</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重复</a:t>
            </a:r>
            <a:r>
              <a:rPr kumimoji="1" lang="en-US" altLang="zh-CN" b="1" dirty="0">
                <a:latin typeface="黑体" panose="02010609060101010101" pitchFamily="49" charset="-122"/>
                <a:ea typeface="黑体" panose="02010609060101010101" pitchFamily="49" charset="-122"/>
              </a:rPr>
              <a:t>m</a:t>
            </a:r>
            <a:r>
              <a:rPr kumimoji="1" lang="zh-CN" altLang="en-US" b="1" dirty="0">
                <a:latin typeface="黑体" panose="02010609060101010101" pitchFamily="49" charset="-122"/>
                <a:ea typeface="黑体" panose="02010609060101010101" pitchFamily="49" charset="-122"/>
              </a:rPr>
              <a:t>次，产生</a:t>
            </a:r>
            <a:r>
              <a:rPr kumimoji="1" lang="en-US" altLang="zh-CN" b="1" dirty="0">
                <a:latin typeface="黑体" panose="02010609060101010101" pitchFamily="49" charset="-122"/>
                <a:ea typeface="黑体" panose="02010609060101010101" pitchFamily="49" charset="-122"/>
              </a:rPr>
              <a:t>m</a:t>
            </a:r>
            <a:r>
              <a:rPr kumimoji="1" lang="zh-CN" altLang="en-US" b="1" dirty="0">
                <a:latin typeface="黑体" panose="02010609060101010101" pitchFamily="49" charset="-122"/>
                <a:ea typeface="黑体" panose="02010609060101010101" pitchFamily="49" charset="-122"/>
              </a:rPr>
              <a:t>棵决策树</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多数投票机制来进行预测</a:t>
            </a:r>
          </a:p>
        </p:txBody>
      </p:sp>
    </p:spTree>
    <p:extLst>
      <p:ext uri="{BB962C8B-B14F-4D97-AF65-F5344CB8AC3E}">
        <p14:creationId xmlns:p14="http://schemas.microsoft.com/office/powerpoint/2010/main" val="2706966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716" y="15550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59195" y="1057522"/>
            <a:ext cx="8833729" cy="4915607"/>
          </a:xfrm>
          <a:prstGeom prst="rect">
            <a:avLst/>
          </a:prstGeom>
        </p:spPr>
      </p:pic>
    </p:spTree>
    <p:extLst>
      <p:ext uri="{BB962C8B-B14F-4D97-AF65-F5344CB8AC3E}">
        <p14:creationId xmlns:p14="http://schemas.microsoft.com/office/powerpoint/2010/main" val="2682811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0" y="962916"/>
            <a:ext cx="8990715" cy="4849487"/>
          </a:xfrm>
          <a:prstGeom prst="rect">
            <a:avLst/>
          </a:prstGeom>
        </p:spPr>
      </p:pic>
    </p:spTree>
    <p:extLst>
      <p:ext uri="{BB962C8B-B14F-4D97-AF65-F5344CB8AC3E}">
        <p14:creationId xmlns:p14="http://schemas.microsoft.com/office/powerpoint/2010/main" val="3475974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1745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fontScale="92500" lnSpcReduction="10000"/>
          </a:bodyPr>
          <a:lstStyle/>
          <a:p>
            <a:pPr>
              <a:lnSpc>
                <a:spcPct val="150000"/>
              </a:lnSpc>
            </a:pPr>
            <a:r>
              <a:rPr kumimoji="1" altLang="en-US" b="1" dirty="0">
                <a:latin typeface="黑体" panose="02010609060101010101" pitchFamily="49" charset="-122"/>
                <a:ea typeface="黑体" panose="02010609060101010101" pitchFamily="49" charset="-122"/>
              </a:rPr>
              <a:t>引入的随机森林算法将自动创建随机决策树群。由于这些树是随机生成的，大部分的树</a:t>
            </a:r>
            <a:r>
              <a:rPr kumimoji="1" lang="en-US" altLang="zh-CN" b="1" dirty="0">
                <a:latin typeface="黑体" panose="02010609060101010101" pitchFamily="49" charset="-122"/>
                <a:ea typeface="黑体" panose="02010609060101010101" pitchFamily="49" charset="-122"/>
              </a:rPr>
              <a:t>(</a:t>
            </a:r>
            <a:r>
              <a:rPr kumimoji="1" altLang="en-US" b="1" dirty="0">
                <a:latin typeface="黑体" panose="02010609060101010101" pitchFamily="49" charset="-122"/>
                <a:ea typeface="黑体" panose="02010609060101010101" pitchFamily="49" charset="-122"/>
              </a:rPr>
              <a:t>甚至 </a:t>
            </a:r>
            <a:r>
              <a:rPr kumimoji="1" lang="en-US" altLang="zh-CN" b="1" dirty="0">
                <a:latin typeface="黑体" panose="02010609060101010101" pitchFamily="49" charset="-122"/>
                <a:ea typeface="黑体" panose="02010609060101010101" pitchFamily="49" charset="-122"/>
              </a:rPr>
              <a:t>99.9%)</a:t>
            </a:r>
            <a:r>
              <a:rPr kumimoji="1" altLang="en-US" b="1" dirty="0">
                <a:latin typeface="黑体" panose="02010609060101010101" pitchFamily="49" charset="-122"/>
                <a:ea typeface="黑体" panose="02010609060101010101" pitchFamily="49" charset="-122"/>
              </a:rPr>
              <a:t>对解决分类或回归问题是没有意义。但是少数非常好的决策树也随之一起生成了。</a:t>
            </a:r>
          </a:p>
          <a:p>
            <a:pPr>
              <a:lnSpc>
                <a:spcPct val="150000"/>
              </a:lnSpc>
            </a:pPr>
            <a:r>
              <a:rPr kumimoji="1" altLang="en-US" b="1" dirty="0">
                <a:latin typeface="黑体" panose="02010609060101010101" pitchFamily="49" charset="-122"/>
                <a:ea typeface="黑体" panose="02010609060101010101" pitchFamily="49" charset="-122"/>
              </a:rPr>
              <a:t>当要做预测的时候，新的观察值随着决策树自上而下走下来并被赋予一个预测值或标签。一旦森林中的每棵树都给有了预测值或标签，所有的预测结果将被归总到一起，所有树的投票返回做为最终的预测结果。</a:t>
            </a:r>
          </a:p>
          <a:p>
            <a:pPr>
              <a:lnSpc>
                <a:spcPct val="150000"/>
              </a:lnSpc>
            </a:pPr>
            <a:r>
              <a:rPr kumimoji="1" altLang="en-US" b="1" dirty="0">
                <a:latin typeface="黑体" panose="02010609060101010101" pitchFamily="49" charset="-122"/>
                <a:ea typeface="黑体" panose="02010609060101010101" pitchFamily="49" charset="-122"/>
              </a:rPr>
              <a:t>简单来说，</a:t>
            </a:r>
            <a:r>
              <a:rPr kumimoji="1" lang="en-US" altLang="zh-CN" b="1" dirty="0">
                <a:latin typeface="黑体" panose="02010609060101010101" pitchFamily="49" charset="-122"/>
                <a:ea typeface="黑体" panose="02010609060101010101" pitchFamily="49" charset="-122"/>
              </a:rPr>
              <a:t>99.9%</a:t>
            </a:r>
            <a:r>
              <a:rPr kumimoji="1" altLang="en-US" b="1" dirty="0">
                <a:latin typeface="黑体" panose="02010609060101010101" pitchFamily="49" charset="-122"/>
                <a:ea typeface="黑体" panose="02010609060101010101" pitchFamily="49" charset="-122"/>
              </a:rPr>
              <a:t>不相关的树做出的预测结果涵盖所有的情况，这些预测结果将会</a:t>
            </a:r>
            <a:r>
              <a:rPr kumimoji="1" altLang="en-US" b="1" dirty="0">
                <a:solidFill>
                  <a:srgbClr val="FF0000"/>
                </a:solidFill>
                <a:latin typeface="黑体" panose="02010609060101010101" pitchFamily="49" charset="-122"/>
                <a:ea typeface="黑体" panose="02010609060101010101" pitchFamily="49" charset="-122"/>
              </a:rPr>
              <a:t>彼此抵消</a:t>
            </a:r>
            <a:r>
              <a:rPr kumimoji="1" altLang="en-US" b="1" dirty="0">
                <a:latin typeface="黑体" panose="02010609060101010101" pitchFamily="49" charset="-122"/>
                <a:ea typeface="黑体" panose="02010609060101010101" pitchFamily="49" charset="-122"/>
              </a:rPr>
              <a:t>。少数优秀的树的预测结果将会脱颖而出，从而得到一个好的预测结果。</a:t>
            </a:r>
            <a:br>
              <a:rPr kumimoji="1" altLang="en-US" b="1" dirty="0">
                <a:latin typeface="黑体" panose="02010609060101010101" pitchFamily="49" charset="-122"/>
                <a:ea typeface="黑体" panose="02010609060101010101" pitchFamily="49" charset="-122"/>
              </a:rPr>
            </a:br>
            <a:endParaRPr kumimoji="1"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01735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165031"/>
            <a:ext cx="7886700" cy="570310"/>
          </a:xfrm>
        </p:spPr>
        <p:txBody>
          <a:bodyPr vert="horz" lIns="91440" tIns="45720" rIns="91440" bIns="45720" rtlCol="0" anchor="ctr">
            <a:normAutofit fontScale="90000"/>
          </a:bodyPr>
          <a:lstStyle/>
          <a:p>
            <a:r>
              <a:rPr lang="en-US" altLang="zh-CN" dirty="0">
                <a:latin typeface="黑体" panose="02010609060101010101" pitchFamily="49" charset="-122"/>
                <a:ea typeface="黑体" panose="02010609060101010101" pitchFamily="49" charset="-122"/>
              </a:rPr>
              <a:t>Bagging</a:t>
            </a:r>
            <a:endParaRPr altLang="zh-CN"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424157" y="1301242"/>
            <a:ext cx="8690704" cy="4269999"/>
          </a:xfrm>
          <a:prstGeom prst="rect">
            <a:avLst/>
          </a:prstGeom>
        </p:spPr>
      </p:pic>
    </p:spTree>
    <p:extLst>
      <p:ext uri="{BB962C8B-B14F-4D97-AF65-F5344CB8AC3E}">
        <p14:creationId xmlns:p14="http://schemas.microsoft.com/office/powerpoint/2010/main" val="3754383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193606"/>
            <a:ext cx="7886700" cy="570310"/>
          </a:xfrm>
        </p:spPr>
        <p:txBody>
          <a:bodyPr vert="horz" lIns="91440" tIns="45720" rIns="91440" bIns="45720" rtlCol="0" anchor="ctr">
            <a:normAutofit fontScale="90000"/>
          </a:bodyPr>
          <a:lstStyle/>
          <a:p>
            <a:r>
              <a:rPr lang="en-US" altLang="zh-CN" dirty="0">
                <a:latin typeface="黑体" panose="02010609060101010101" pitchFamily="49" charset="-122"/>
                <a:ea typeface="黑体" panose="02010609060101010101" pitchFamily="49" charset="-122"/>
              </a:rPr>
              <a:t>Bagging</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10936" y="1237578"/>
            <a:ext cx="8802290" cy="5540294"/>
          </a:xfrm>
        </p:spPr>
        <p:txBody>
          <a:bodyPr vert="horz" lIns="91440" tIns="46800" rIns="91440" bIns="45720" rtlCol="0">
            <a:normAutofit/>
          </a:bodyPr>
          <a:lstStyle/>
          <a:p>
            <a:pPr>
              <a:lnSpc>
                <a:spcPct val="150000"/>
              </a:lnSpc>
            </a:pP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的特点在</a:t>
            </a:r>
            <a:r>
              <a:rPr kumimoji="1" lang="en-US" altLang="zh-CN" b="1" dirty="0">
                <a:latin typeface="黑体" panose="02010609060101010101" pitchFamily="49" charset="-122"/>
                <a:ea typeface="黑体" panose="02010609060101010101" pitchFamily="49" charset="-122"/>
              </a:rPr>
              <a:t>Bootstrap</a:t>
            </a:r>
            <a:r>
              <a:rPr kumimoji="1" lang="zh-CN" altLang="en-US" b="1" dirty="0">
                <a:latin typeface="黑体" panose="02010609060101010101" pitchFamily="49" charset="-122"/>
                <a:ea typeface="黑体" panose="02010609060101010101" pitchFamily="49" charset="-122"/>
              </a:rPr>
              <a:t>，子采样是放回采样。</a:t>
            </a:r>
          </a:p>
          <a:p>
            <a:pPr>
              <a:lnSpc>
                <a:spcPct val="150000"/>
              </a:lnSpc>
            </a:pP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对于弱学习器没有限制，最常用的是决策树和神经网络。</a:t>
            </a:r>
          </a:p>
          <a:p>
            <a:pPr>
              <a:lnSpc>
                <a:spcPct val="150000"/>
              </a:lnSpc>
            </a:pP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的集合策略也比较简单，对于分类问题，通常使用简单投票法，得到最多票数的类别或者类别之一为最终的模型输出。对于回归问题，通常使用简单平均法，对</a:t>
            </a:r>
            <a:r>
              <a:rPr kumimoji="1" lang="en-US" altLang="zh-CN" b="1" dirty="0">
                <a:latin typeface="黑体" panose="02010609060101010101" pitchFamily="49" charset="-122"/>
                <a:ea typeface="黑体" panose="02010609060101010101" pitchFamily="49" charset="-122"/>
              </a:rPr>
              <a:t>T</a:t>
            </a:r>
            <a:r>
              <a:rPr kumimoji="1" lang="zh-CN" altLang="en-US" b="1" dirty="0">
                <a:latin typeface="黑体" panose="02010609060101010101" pitchFamily="49" charset="-122"/>
                <a:ea typeface="黑体" panose="02010609060101010101" pitchFamily="49" charset="-122"/>
              </a:rPr>
              <a:t>个弱学习器得到的回归结果进行算术平均得到最终的模型输出。</a:t>
            </a:r>
          </a:p>
          <a:p>
            <a:pPr>
              <a:lnSpc>
                <a:spcPct val="150000"/>
              </a:lnSpc>
            </a:pPr>
            <a:r>
              <a:rPr kumimoji="1" lang="zh-CN" altLang="en-US" b="1" dirty="0">
                <a:latin typeface="黑体" panose="02010609060101010101" pitchFamily="49" charset="-122"/>
                <a:ea typeface="黑体" panose="02010609060101010101" pitchFamily="49" charset="-122"/>
              </a:rPr>
              <a:t>由于</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算法每次都进行采样来训练模型，因此泛化能力很强，对于降低模型的方差很有作用。当然对于训练集的拟合程度就会差一些，也就是模型的偏倚会大一些。</a:t>
            </a:r>
          </a:p>
          <a:p>
            <a:pPr>
              <a:lnSpc>
                <a:spcPct val="150000"/>
              </a:lnSpc>
            </a:pPr>
            <a:endParaRPr kumimoji="1" lang="zh-CN" altLang="en-US" dirty="0">
              <a:latin typeface="+mn-ea"/>
              <a:ea typeface="+mn-ea"/>
            </a:endParaRPr>
          </a:p>
        </p:txBody>
      </p:sp>
    </p:spTree>
    <p:extLst>
      <p:ext uri="{BB962C8B-B14F-4D97-AF65-F5344CB8AC3E}">
        <p14:creationId xmlns:p14="http://schemas.microsoft.com/office/powerpoint/2010/main" val="3337496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1745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fontScale="92500"/>
          </a:bodyPr>
          <a:lstStyle/>
          <a:p>
            <a:pPr>
              <a:lnSpc>
                <a:spcPct val="150000"/>
              </a:lnSpc>
            </a:pPr>
            <a:r>
              <a:rPr kumimoji="1" lang="zh-CN" altLang="en-US" b="1" dirty="0">
                <a:latin typeface="黑体" panose="02010609060101010101" pitchFamily="49" charset="-122"/>
                <a:ea typeface="黑体" panose="02010609060101010101" pitchFamily="49" charset="-122"/>
              </a:rPr>
              <a:t>随机森林实际上是一种特殊的</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方法，它将决策树用作</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中的模型。首先，用</a:t>
            </a:r>
            <a:r>
              <a:rPr kumimoji="1" lang="en-US" altLang="zh-CN" b="1" dirty="0">
                <a:latin typeface="黑体" panose="02010609060101010101" pitchFamily="49" charset="-122"/>
                <a:ea typeface="黑体" panose="02010609060101010101" pitchFamily="49" charset="-122"/>
              </a:rPr>
              <a:t>bootstrap</a:t>
            </a:r>
            <a:r>
              <a:rPr kumimoji="1" lang="zh-CN" altLang="en-US" b="1" dirty="0">
                <a:latin typeface="黑体" panose="02010609060101010101" pitchFamily="49" charset="-122"/>
                <a:ea typeface="黑体" panose="02010609060101010101" pitchFamily="49" charset="-122"/>
              </a:rPr>
              <a:t>方法生成</a:t>
            </a:r>
            <a:r>
              <a:rPr kumimoji="1" lang="en-US" altLang="zh-CN" b="1" dirty="0">
                <a:latin typeface="黑体" panose="02010609060101010101" pitchFamily="49" charset="-122"/>
                <a:ea typeface="黑体" panose="02010609060101010101" pitchFamily="49" charset="-122"/>
              </a:rPr>
              <a:t>m</a:t>
            </a:r>
            <a:r>
              <a:rPr kumimoji="1" lang="zh-CN" altLang="en-US" b="1" dirty="0">
                <a:latin typeface="黑体" panose="02010609060101010101" pitchFamily="49" charset="-122"/>
                <a:ea typeface="黑体" panose="02010609060101010101" pitchFamily="49" charset="-122"/>
              </a:rPr>
              <a:t>个训练集，然后，对于每个训练集，构造一颗决策树，在节点找特征进行分裂的时候，并不是对所有特征找到能使得指标（如信息增益）最大的，而是在特征中随机抽取一部分特征，在抽到的特征中间找到最优解，应用于节点，进行分裂。</a:t>
            </a:r>
            <a:endParaRPr kumimoji="1" lang="en-US" altLang="zh-CN" b="1" dirty="0">
              <a:latin typeface="黑体" panose="02010609060101010101" pitchFamily="49" charset="-122"/>
              <a:ea typeface="黑体" panose="02010609060101010101" pitchFamily="49" charset="-122"/>
            </a:endParaRPr>
          </a:p>
          <a:p>
            <a:pPr>
              <a:lnSpc>
                <a:spcPct val="150000"/>
              </a:lnSpc>
            </a:pPr>
            <a:r>
              <a:rPr kumimoji="1" lang="zh-CN" altLang="en-US" b="1" dirty="0">
                <a:latin typeface="黑体" panose="02010609060101010101" pitchFamily="49" charset="-122"/>
                <a:ea typeface="黑体" panose="02010609060101010101" pitchFamily="49" charset="-122"/>
              </a:rPr>
              <a:t>随机森林的方法由于有了</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，也就是集成的思想在，实际上相当于对于样本和特征都进行了采样（如果把训练数据看成矩阵，就像实际中常见的那样，那么就是一个行和列都进行采样的过程），所以可以避免过拟合。</a:t>
            </a:r>
            <a:r>
              <a:rPr kumimoji="1" lang="en-US" altLang="zh-CN" b="1" dirty="0">
                <a:latin typeface="黑体" panose="02010609060101010101" pitchFamily="49" charset="-122"/>
                <a:ea typeface="黑体" panose="02010609060101010101" pitchFamily="49" charset="-122"/>
              </a:rPr>
              <a:t>prediction</a:t>
            </a:r>
            <a:r>
              <a:rPr kumimoji="1" lang="zh-CN" altLang="en-US" b="1" dirty="0">
                <a:latin typeface="黑体" panose="02010609060101010101" pitchFamily="49" charset="-122"/>
                <a:ea typeface="黑体" panose="02010609060101010101" pitchFamily="49" charset="-122"/>
              </a:rPr>
              <a:t>阶段的方法就是</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的策略，分类投票，回归均值。</a:t>
            </a:r>
          </a:p>
        </p:txBody>
      </p:sp>
    </p:spTree>
    <p:extLst>
      <p:ext uri="{BB962C8B-B14F-4D97-AF65-F5344CB8AC3E}">
        <p14:creationId xmlns:p14="http://schemas.microsoft.com/office/powerpoint/2010/main" val="1337951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8141" y="19360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lnSpcReduction="10000"/>
          </a:bodyPr>
          <a:lstStyle/>
          <a:p>
            <a:pPr>
              <a:lnSpc>
                <a:spcPct val="150000"/>
              </a:lnSpc>
            </a:pPr>
            <a:r>
              <a:rPr kumimoji="1" lang="zh-CN" altLang="en-US" b="1" dirty="0">
                <a:latin typeface="黑体" panose="02010609060101010101" pitchFamily="49" charset="-122"/>
                <a:ea typeface="黑体" panose="02010609060101010101" pitchFamily="49" charset="-122"/>
              </a:rPr>
              <a:t>随机森林是</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算法的进化版，思想仍然是</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但是进行了独有的改进：</a:t>
            </a:r>
          </a:p>
          <a:p>
            <a:pPr>
              <a:lnSpc>
                <a:spcPct val="150000"/>
              </a:lnSpc>
            </a:pPr>
            <a:r>
              <a:rPr kumimoji="1" lang="zh-CN" altLang="en-US" b="1" dirty="0">
                <a:latin typeface="黑体" panose="02010609060101010101" pitchFamily="49" charset="-122"/>
                <a:ea typeface="黑体" panose="02010609060101010101" pitchFamily="49" charset="-122"/>
              </a:rPr>
              <a:t>首先，</a:t>
            </a:r>
            <a:r>
              <a:rPr kumimoji="1" lang="en-US" altLang="zh-CN" b="1" dirty="0">
                <a:latin typeface="黑体" panose="02010609060101010101" pitchFamily="49" charset="-122"/>
                <a:ea typeface="黑体" panose="02010609060101010101" pitchFamily="49" charset="-122"/>
              </a:rPr>
              <a:t>RF</a:t>
            </a:r>
            <a:r>
              <a:rPr kumimoji="1" lang="zh-CN" altLang="en-US" b="1" dirty="0">
                <a:latin typeface="黑体" panose="02010609060101010101" pitchFamily="49" charset="-122"/>
                <a:ea typeface="黑体" panose="02010609060101010101" pitchFamily="49" charset="-122"/>
              </a:rPr>
              <a:t>使用了</a:t>
            </a:r>
            <a:r>
              <a:rPr kumimoji="1" lang="en-US" altLang="zh-CN" b="1" dirty="0">
                <a:solidFill>
                  <a:srgbClr val="FF0000"/>
                </a:solidFill>
                <a:latin typeface="黑体" panose="02010609060101010101" pitchFamily="49" charset="-122"/>
                <a:ea typeface="黑体" panose="02010609060101010101" pitchFamily="49" charset="-122"/>
              </a:rPr>
              <a:t>CART</a:t>
            </a:r>
            <a:r>
              <a:rPr kumimoji="1" lang="zh-CN" altLang="en-US" b="1" dirty="0">
                <a:solidFill>
                  <a:srgbClr val="FF0000"/>
                </a:solidFill>
                <a:latin typeface="黑体" panose="02010609060101010101" pitchFamily="49" charset="-122"/>
                <a:ea typeface="黑体" panose="02010609060101010101" pitchFamily="49" charset="-122"/>
              </a:rPr>
              <a:t>决策树</a:t>
            </a:r>
            <a:r>
              <a:rPr kumimoji="1" lang="zh-CN" altLang="en-US" b="1" dirty="0">
                <a:latin typeface="黑体" panose="02010609060101010101" pitchFamily="49" charset="-122"/>
                <a:ea typeface="黑体" panose="02010609060101010101" pitchFamily="49" charset="-122"/>
              </a:rPr>
              <a:t>作为弱学习器，</a:t>
            </a:r>
            <a:endParaRPr kumimoji="1" lang="en-US" altLang="zh-CN" b="1" dirty="0">
              <a:latin typeface="黑体" panose="02010609060101010101" pitchFamily="49" charset="-122"/>
              <a:ea typeface="黑体" panose="02010609060101010101" pitchFamily="49" charset="-122"/>
            </a:endParaRPr>
          </a:p>
          <a:p>
            <a:pPr>
              <a:lnSpc>
                <a:spcPct val="150000"/>
              </a:lnSpc>
            </a:pPr>
            <a:r>
              <a:rPr kumimoji="1" lang="zh-CN" altLang="en-US" b="1" dirty="0">
                <a:latin typeface="黑体" panose="02010609060101010101" pitchFamily="49" charset="-122"/>
                <a:ea typeface="黑体" panose="02010609060101010101" pitchFamily="49" charset="-122"/>
              </a:rPr>
              <a:t>第二，在使用决策树的基础上，</a:t>
            </a:r>
            <a:r>
              <a:rPr kumimoji="1" lang="en-US" altLang="zh-CN" b="1" dirty="0">
                <a:latin typeface="黑体" panose="02010609060101010101" pitchFamily="49" charset="-122"/>
                <a:ea typeface="黑体" panose="02010609060101010101" pitchFamily="49" charset="-122"/>
              </a:rPr>
              <a:t>RF</a:t>
            </a:r>
            <a:r>
              <a:rPr kumimoji="1" lang="zh-CN" altLang="en-US" b="1" dirty="0">
                <a:latin typeface="黑体" panose="02010609060101010101" pitchFamily="49" charset="-122"/>
                <a:ea typeface="黑体" panose="02010609060101010101" pitchFamily="49" charset="-122"/>
              </a:rPr>
              <a:t>对决策树的建立做了改进，对于普通的决策树，会在节点上所有的</a:t>
            </a:r>
            <a:r>
              <a:rPr kumimoji="1" lang="en-US" altLang="zh-CN" b="1" dirty="0">
                <a:latin typeface="黑体" panose="02010609060101010101" pitchFamily="49" charset="-122"/>
                <a:ea typeface="黑体" panose="02010609060101010101" pitchFamily="49" charset="-122"/>
              </a:rPr>
              <a:t>n</a:t>
            </a:r>
            <a:r>
              <a:rPr kumimoji="1" lang="zh-CN" altLang="en-US" b="1" dirty="0">
                <a:latin typeface="黑体" panose="02010609060101010101" pitchFamily="49" charset="-122"/>
                <a:ea typeface="黑体" panose="02010609060101010101" pitchFamily="49" charset="-122"/>
              </a:rPr>
              <a:t>个样本特征中选择一个最优的特征来做决策树的左右子树划分，但是</a:t>
            </a:r>
            <a:r>
              <a:rPr kumimoji="1" lang="en-US" altLang="zh-CN" b="1" dirty="0">
                <a:latin typeface="黑体" panose="02010609060101010101" pitchFamily="49" charset="-122"/>
                <a:ea typeface="黑体" panose="02010609060101010101" pitchFamily="49" charset="-122"/>
              </a:rPr>
              <a:t>RF</a:t>
            </a:r>
            <a:r>
              <a:rPr kumimoji="1" lang="zh-CN" altLang="en-US" b="1" dirty="0">
                <a:latin typeface="黑体" panose="02010609060101010101" pitchFamily="49" charset="-122"/>
                <a:ea typeface="黑体" panose="02010609060101010101" pitchFamily="49" charset="-122"/>
              </a:rPr>
              <a:t>通过随机选择节点上的</a:t>
            </a:r>
            <a:r>
              <a:rPr kumimoji="1" lang="zh-CN" altLang="en-US" b="1" dirty="0">
                <a:solidFill>
                  <a:srgbClr val="FF0000"/>
                </a:solidFill>
                <a:latin typeface="黑体" panose="02010609060101010101" pitchFamily="49" charset="-122"/>
                <a:ea typeface="黑体" panose="02010609060101010101" pitchFamily="49" charset="-122"/>
              </a:rPr>
              <a:t>一部分样本特征</a:t>
            </a:r>
            <a:r>
              <a:rPr kumimoji="1" lang="zh-CN" altLang="en-US" b="1" dirty="0">
                <a:latin typeface="黑体" panose="02010609060101010101" pitchFamily="49" charset="-122"/>
                <a:ea typeface="黑体" panose="02010609060101010101" pitchFamily="49" charset="-122"/>
              </a:rPr>
              <a:t>，这个数字小于</a:t>
            </a:r>
            <a:r>
              <a:rPr kumimoji="1" lang="en-US" altLang="zh-CN" b="1" dirty="0">
                <a:latin typeface="黑体" panose="02010609060101010101" pitchFamily="49" charset="-122"/>
                <a:ea typeface="黑体" panose="02010609060101010101" pitchFamily="49" charset="-122"/>
              </a:rPr>
              <a:t>n</a:t>
            </a:r>
            <a:r>
              <a:rPr kumimoji="1" lang="zh-CN" altLang="en-US" b="1" dirty="0">
                <a:latin typeface="黑体" panose="02010609060101010101" pitchFamily="49" charset="-122"/>
                <a:ea typeface="黑体" panose="02010609060101010101" pitchFamily="49" charset="-122"/>
              </a:rPr>
              <a:t>，假设为</a:t>
            </a:r>
            <a:r>
              <a:rPr kumimoji="1" lang="en-US" altLang="zh-CN" b="1" dirty="0" err="1">
                <a:latin typeface="黑体" panose="02010609060101010101" pitchFamily="49" charset="-122"/>
                <a:ea typeface="黑体" panose="02010609060101010101" pitchFamily="49" charset="-122"/>
              </a:rPr>
              <a:t>n</a:t>
            </a:r>
            <a:r>
              <a:rPr kumimoji="1" lang="en-US" altLang="zh-CN" b="1" baseline="-25000" dirty="0" err="1">
                <a:latin typeface="黑体" panose="02010609060101010101" pitchFamily="49" charset="-122"/>
                <a:ea typeface="黑体" panose="02010609060101010101" pitchFamily="49" charset="-122"/>
              </a:rPr>
              <a:t>sub</a:t>
            </a:r>
            <a:r>
              <a:rPr kumimoji="1" lang="zh-CN" altLang="en-US" b="1" dirty="0">
                <a:latin typeface="黑体" panose="02010609060101010101" pitchFamily="49" charset="-122"/>
                <a:ea typeface="黑体" panose="02010609060101010101" pitchFamily="49" charset="-122"/>
              </a:rPr>
              <a:t>，然后在这些随机选择的</a:t>
            </a:r>
            <a:r>
              <a:rPr kumimoji="1" lang="en-US" altLang="zh-CN" b="1" dirty="0">
                <a:latin typeface="黑体" panose="02010609060101010101" pitchFamily="49" charset="-122"/>
                <a:ea typeface="黑体" panose="02010609060101010101" pitchFamily="49" charset="-122"/>
              </a:rPr>
              <a:t>n</a:t>
            </a:r>
            <a:r>
              <a:rPr kumimoji="1" lang="en-US" altLang="zh-CN" b="1" baseline="-25000" dirty="0">
                <a:latin typeface="黑体" panose="02010609060101010101" pitchFamily="49" charset="-122"/>
                <a:ea typeface="黑体" panose="02010609060101010101" pitchFamily="49" charset="-122"/>
              </a:rPr>
              <a:t>sub</a:t>
            </a:r>
            <a:r>
              <a:rPr kumimoji="1" lang="zh-CN" altLang="en-US" b="1" dirty="0">
                <a:latin typeface="黑体" panose="02010609060101010101" pitchFamily="49" charset="-122"/>
                <a:ea typeface="黑体" panose="02010609060101010101" pitchFamily="49" charset="-122"/>
              </a:rPr>
              <a:t>个样本特征中，选择一个最优的特征来做决策树的左右子树划分。这样进一步增强了模型的泛化能力。　　　　</a:t>
            </a:r>
          </a:p>
        </p:txBody>
      </p:sp>
    </p:spTree>
    <p:extLst>
      <p:ext uri="{BB962C8B-B14F-4D97-AF65-F5344CB8AC3E}">
        <p14:creationId xmlns:p14="http://schemas.microsoft.com/office/powerpoint/2010/main" val="1318913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9046" y="141401"/>
            <a:ext cx="8950111" cy="3984297"/>
          </a:xfrm>
          <a:prstGeom prst="rect">
            <a:avLst/>
          </a:prstGeom>
        </p:spPr>
      </p:pic>
      <p:pic>
        <p:nvPicPr>
          <p:cNvPr id="7" name="图片 6"/>
          <p:cNvPicPr>
            <a:picLocks noChangeAspect="1"/>
          </p:cNvPicPr>
          <p:nvPr/>
        </p:nvPicPr>
        <p:blipFill>
          <a:blip r:embed="rId3"/>
          <a:stretch>
            <a:fillRect/>
          </a:stretch>
        </p:blipFill>
        <p:spPr>
          <a:xfrm>
            <a:off x="109046" y="3551303"/>
            <a:ext cx="3676650" cy="2790825"/>
          </a:xfrm>
          <a:prstGeom prst="rect">
            <a:avLst/>
          </a:prstGeom>
        </p:spPr>
      </p:pic>
      <p:pic>
        <p:nvPicPr>
          <p:cNvPr id="8" name="图片 7"/>
          <p:cNvPicPr>
            <a:picLocks noChangeAspect="1"/>
          </p:cNvPicPr>
          <p:nvPr/>
        </p:nvPicPr>
        <p:blipFill>
          <a:blip r:embed="rId4"/>
          <a:stretch>
            <a:fillRect/>
          </a:stretch>
        </p:blipFill>
        <p:spPr>
          <a:xfrm rot="16200000">
            <a:off x="3841151" y="4344038"/>
            <a:ext cx="742950" cy="790575"/>
          </a:xfrm>
          <a:prstGeom prst="rect">
            <a:avLst/>
          </a:prstGeom>
        </p:spPr>
      </p:pic>
      <p:pic>
        <p:nvPicPr>
          <p:cNvPr id="9" name="图片 8"/>
          <p:cNvPicPr>
            <a:picLocks noChangeAspect="1"/>
          </p:cNvPicPr>
          <p:nvPr/>
        </p:nvPicPr>
        <p:blipFill>
          <a:blip r:embed="rId5"/>
          <a:stretch>
            <a:fillRect/>
          </a:stretch>
        </p:blipFill>
        <p:spPr>
          <a:xfrm>
            <a:off x="5076936" y="3466486"/>
            <a:ext cx="3749913" cy="2960458"/>
          </a:xfrm>
          <a:prstGeom prst="rect">
            <a:avLst/>
          </a:prstGeom>
        </p:spPr>
      </p:pic>
    </p:spTree>
    <p:extLst>
      <p:ext uri="{BB962C8B-B14F-4D97-AF65-F5344CB8AC3E}">
        <p14:creationId xmlns:p14="http://schemas.microsoft.com/office/powerpoint/2010/main" val="379297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101509" y="888785"/>
            <a:ext cx="8802290" cy="5266917"/>
          </a:xfrm>
        </p:spPr>
        <p:txBody>
          <a:bodyPr vert="horz" lIns="91440" tIns="46800" rIns="91440" bIns="45720" rtlCol="0">
            <a:normAutofit/>
          </a:bodyPr>
          <a:lstStyle/>
          <a:p>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的主要优点有：</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训练可以高度并行化，对于大数据时代的大样本训练速度有优势。</a:t>
            </a:r>
            <a:endParaRPr lang="en-US" altLang="zh-CN" b="1" dirty="0">
              <a:latin typeface="黑体" panose="02010609060101010101" pitchFamily="49" charset="-122"/>
              <a:ea typeface="黑体" panose="02010609060101010101" pitchFamily="49" charset="-122"/>
            </a:endParaRP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由于可以随机选择决策树节点划分特征，这样在样本特征维度很高的时候，仍然能高效的训练模型。</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在训练后，可以给出各个特征对于输出的重要性</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由于采用了随机采样，训练出的模型的方差小，泛化能力强。</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相对于</a:t>
            </a:r>
            <a:r>
              <a:rPr lang="en-US" altLang="zh-CN" b="1" dirty="0">
                <a:latin typeface="黑体" panose="02010609060101010101" pitchFamily="49" charset="-122"/>
                <a:ea typeface="黑体" panose="02010609060101010101" pitchFamily="49" charset="-122"/>
              </a:rPr>
              <a:t>Boosting</a:t>
            </a:r>
            <a:r>
              <a:rPr lang="zh-CN" altLang="en-US" b="1" dirty="0">
                <a:latin typeface="黑体" panose="02010609060101010101" pitchFamily="49" charset="-122"/>
                <a:ea typeface="黑体" panose="02010609060101010101" pitchFamily="49" charset="-122"/>
              </a:rPr>
              <a:t>系列的</a:t>
            </a:r>
            <a:r>
              <a:rPr lang="en-US" altLang="zh-CN" b="1" dirty="0">
                <a:latin typeface="黑体" panose="02010609060101010101" pitchFamily="49" charset="-122"/>
                <a:ea typeface="黑体" panose="02010609060101010101" pitchFamily="49" charset="-122"/>
              </a:rPr>
              <a:t>Adaboost</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实现比较简单。</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对部分特征缺失不敏感。</a:t>
            </a:r>
          </a:p>
          <a:p>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的主要缺点有：</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在某些噪音比较大的样本集上，</a:t>
            </a:r>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模型容易陷入过拟合。</a:t>
            </a:r>
          </a:p>
          <a:p>
            <a:pPr>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取值划分比较多的特征容易对</a:t>
            </a:r>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的决策产生更大的影响，从而影响拟合的模型的效果。</a:t>
            </a:r>
          </a:p>
          <a:p>
            <a:pPr>
              <a:lnSpc>
                <a:spcPct val="150000"/>
              </a:lnSpc>
            </a:pPr>
            <a:endParaRPr kumimoji="1" lang="zh-CN" altLang="en-US" dirty="0">
              <a:latin typeface="+mn-ea"/>
              <a:ea typeface="+mn-ea"/>
            </a:endParaRPr>
          </a:p>
        </p:txBody>
      </p:sp>
    </p:spTree>
    <p:extLst>
      <p:ext uri="{BB962C8B-B14F-4D97-AF65-F5344CB8AC3E}">
        <p14:creationId xmlns:p14="http://schemas.microsoft.com/office/powerpoint/2010/main" val="3325683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a:t>
            </a:r>
            <a:r>
              <a:rPr lang="zh-CN" altLang="en-US" sz="2800" b="1" dirty="0">
                <a:latin typeface="黑体" panose="02010609060101010101" pitchFamily="49" charset="-122"/>
                <a:ea typeface="黑体" panose="02010609060101010101" pitchFamily="49" charset="-122"/>
              </a:rPr>
              <a:t>个体与集成</a:t>
            </a:r>
            <a:endParaRPr lang="en-US" altLang="zh-CN"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Boosting</a:t>
            </a:r>
          </a:p>
          <a:p>
            <a:pPr lvl="1"/>
            <a:r>
              <a:rPr lang="en-US" altLang="zh-CN" b="1" dirty="0" err="1">
                <a:latin typeface="黑体" panose="02010609060101010101" pitchFamily="49" charset="-122"/>
                <a:ea typeface="黑体" panose="02010609060101010101" pitchFamily="49" charset="-122"/>
              </a:rPr>
              <a:t>Adaboost</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p>
          <a:p>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Bagging</a:t>
            </a:r>
            <a:r>
              <a:rPr lang="zh-CN" altLang="en-US" sz="2800" b="1" dirty="0">
                <a:latin typeface="黑体" panose="02010609060101010101" pitchFamily="49" charset="-122"/>
                <a:ea typeface="黑体" panose="02010609060101010101" pitchFamily="49" charset="-122"/>
              </a:rPr>
              <a:t>与随机森林</a:t>
            </a:r>
            <a:endParaRPr lang="en-US" altLang="zh-CN"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 结合策略</a:t>
            </a:r>
            <a:endParaRPr lang="en-US" altLang="zh-CN" sz="28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平均法</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投票法</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学习法</a:t>
            </a:r>
            <a:endParaRPr lang="en-US" altLang="zh-CN" sz="26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多样性</a:t>
            </a:r>
            <a:endParaRPr lang="en-US" altLang="zh-CN" sz="28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误差</a:t>
            </a:r>
            <a:r>
              <a:rPr lang="en-US" altLang="zh-CN" sz="2600" b="1" dirty="0">
                <a:latin typeface="黑体" panose="02010609060101010101" pitchFamily="49" charset="-122"/>
                <a:ea typeface="黑体" panose="02010609060101010101" pitchFamily="49" charset="-122"/>
              </a:rPr>
              <a:t>-</a:t>
            </a:r>
            <a:r>
              <a:rPr lang="zh-CN" altLang="en-US" sz="2600" b="1" dirty="0">
                <a:latin typeface="黑体" panose="02010609060101010101" pitchFamily="49" charset="-122"/>
                <a:ea typeface="黑体" panose="02010609060101010101" pitchFamily="49" charset="-122"/>
              </a:rPr>
              <a:t>分歧分解</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多样性度量</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多样性扰动</a:t>
            </a:r>
            <a:endParaRPr lang="en-US" altLang="zh-CN" sz="2600" b="1" dirty="0">
              <a:latin typeface="黑体" panose="02010609060101010101" pitchFamily="49" charset="-122"/>
              <a:ea typeface="黑体" panose="02010609060101010101" pitchFamily="49" charset="-122"/>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4472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xEl>
                                              <p:pRg st="2" end="2"/>
                                            </p:txEl>
                                          </p:spTgt>
                                        </p:tgtEl>
                                        <p:attrNameLst>
                                          <p:attrName>style.opacity</p:attrName>
                                        </p:attrNameLst>
                                      </p:cBhvr>
                                      <p:to>
                                        <p:strVal val="0.5"/>
                                      </p:to>
                                    </p:set>
                                    <p:animEffect filter="image" prLst="opacity: 0.5">
                                      <p:cBhvr rctx="IE">
                                        <p:cTn id="7" dur="indefinite"/>
                                        <p:tgtEl>
                                          <p:spTgt spid="6">
                                            <p:txEl>
                                              <p:pRg st="2" end="2"/>
                                            </p:txEl>
                                          </p:spTgt>
                                        </p:tgtEl>
                                      </p:cBhvr>
                                    </p:animEffect>
                                  </p:childTnLst>
                                </p:cTn>
                              </p:par>
                              <p:par>
                                <p:cTn id="8" presetID="9" presetClass="emph" presetSubtype="0" nodeType="withEffect">
                                  <p:stCondLst>
                                    <p:cond delay="0"/>
                                  </p:stCondLst>
                                  <p:childTnLst>
                                    <p:set>
                                      <p:cBhvr rctx="PPT">
                                        <p:cTn id="9" dur="indefinite"/>
                                        <p:tgtEl>
                                          <p:spTgt spid="6">
                                            <p:txEl>
                                              <p:pRg st="3" end="3"/>
                                            </p:txEl>
                                          </p:spTgt>
                                        </p:tgtEl>
                                        <p:attrNameLst>
                                          <p:attrName>style.opacity</p:attrName>
                                        </p:attrNameLst>
                                      </p:cBhvr>
                                      <p:to>
                                        <p:strVal val="0.5"/>
                                      </p:to>
                                    </p:set>
                                    <p:animEffect filter="image" prLst="opacity: 0.5">
                                      <p:cBhvr rctx="IE">
                                        <p:cTn id="10" dur="indefinite"/>
                                        <p:tgtEl>
                                          <p:spTgt spid="6">
                                            <p:txEl>
                                              <p:pRg st="3" end="3"/>
                                            </p:txEl>
                                          </p:spTgt>
                                        </p:tgtEl>
                                      </p:cBhvr>
                                    </p:animEffect>
                                  </p:childTnLst>
                                </p:cTn>
                              </p:par>
                              <p:par>
                                <p:cTn id="11" presetID="9" presetClass="emph" presetSubtype="0" nodeType="withEffect">
                                  <p:stCondLst>
                                    <p:cond delay="0"/>
                                  </p:stCondLst>
                                  <p:childTnLst>
                                    <p:set>
                                      <p:cBhvr rctx="PPT">
                                        <p:cTn id="12" dur="indefinite"/>
                                        <p:tgtEl>
                                          <p:spTgt spid="6">
                                            <p:txEl>
                                              <p:pRg st="4" end="4"/>
                                            </p:txEl>
                                          </p:spTgt>
                                        </p:tgtEl>
                                        <p:attrNameLst>
                                          <p:attrName>style.opacity</p:attrName>
                                        </p:attrNameLst>
                                      </p:cBhvr>
                                      <p:to>
                                        <p:strVal val="0.5"/>
                                      </p:to>
                                    </p:set>
                                    <p:animEffect filter="image" prLst="opacity: 0.5">
                                      <p:cBhvr rctx="IE">
                                        <p:cTn id="13" dur="indefinite"/>
                                        <p:tgtEl>
                                          <p:spTgt spid="6">
                                            <p:txEl>
                                              <p:pRg st="4" end="4"/>
                                            </p:txEl>
                                          </p:spTgt>
                                        </p:tgtEl>
                                      </p:cBhvr>
                                    </p:animEffect>
                                  </p:childTnLst>
                                </p:cTn>
                              </p:par>
                              <p:par>
                                <p:cTn id="14" presetID="9" presetClass="emph" presetSubtype="0" nodeType="withEffect">
                                  <p:stCondLst>
                                    <p:cond delay="0"/>
                                  </p:stCondLst>
                                  <p:childTnLst>
                                    <p:set>
                                      <p:cBhvr rctx="PPT">
                                        <p:cTn id="15" dur="indefinite"/>
                                        <p:tgtEl>
                                          <p:spTgt spid="6">
                                            <p:txEl>
                                              <p:pRg st="5" end="5"/>
                                            </p:txEl>
                                          </p:spTgt>
                                        </p:tgtEl>
                                        <p:attrNameLst>
                                          <p:attrName>style.opacity</p:attrName>
                                        </p:attrNameLst>
                                      </p:cBhvr>
                                      <p:to>
                                        <p:strVal val="0.5"/>
                                      </p:to>
                                    </p:set>
                                    <p:animEffect filter="image" prLst="opacity: 0.5">
                                      <p:cBhvr rctx="IE">
                                        <p:cTn id="16" dur="indefinite"/>
                                        <p:tgtEl>
                                          <p:spTgt spid="6">
                                            <p:txEl>
                                              <p:pRg st="5" end="5"/>
                                            </p:txEl>
                                          </p:spTgt>
                                        </p:tgtEl>
                                      </p:cBhvr>
                                    </p:animEffect>
                                  </p:childTnLst>
                                </p:cTn>
                              </p:par>
                              <p:par>
                                <p:cTn id="17" presetID="9" presetClass="emph" presetSubtype="0" nodeType="withEffect">
                                  <p:stCondLst>
                                    <p:cond delay="0"/>
                                  </p:stCondLst>
                                  <p:childTnLst>
                                    <p:set>
                                      <p:cBhvr rctx="PPT">
                                        <p:cTn id="18" dur="indefinite"/>
                                        <p:tgtEl>
                                          <p:spTgt spid="6">
                                            <p:txEl>
                                              <p:pRg st="6" end="6"/>
                                            </p:txEl>
                                          </p:spTgt>
                                        </p:tgtEl>
                                        <p:attrNameLst>
                                          <p:attrName>style.opacity</p:attrName>
                                        </p:attrNameLst>
                                      </p:cBhvr>
                                      <p:to>
                                        <p:strVal val="0.5"/>
                                      </p:to>
                                    </p:set>
                                    <p:animEffect filter="image" prLst="opacity: 0.5">
                                      <p:cBhvr rctx="IE">
                                        <p:cTn id="19" dur="indefinite"/>
                                        <p:tgtEl>
                                          <p:spTgt spid="6">
                                            <p:txEl>
                                              <p:pRg st="6" end="6"/>
                                            </p:txEl>
                                          </p:spTgt>
                                        </p:tgtEl>
                                      </p:cBhvr>
                                    </p:animEffect>
                                  </p:childTnLst>
                                </p:cTn>
                              </p:par>
                              <p:par>
                                <p:cTn id="20" presetID="9" presetClass="emph" presetSubtype="0" nodeType="withEffect">
                                  <p:stCondLst>
                                    <p:cond delay="0"/>
                                  </p:stCondLst>
                                  <p:childTnLst>
                                    <p:set>
                                      <p:cBhvr rctx="PPT">
                                        <p:cTn id="21" dur="indefinite"/>
                                        <p:tgtEl>
                                          <p:spTgt spid="6">
                                            <p:txEl>
                                              <p:pRg st="7" end="7"/>
                                            </p:txEl>
                                          </p:spTgt>
                                        </p:tgtEl>
                                        <p:attrNameLst>
                                          <p:attrName>style.opacity</p:attrName>
                                        </p:attrNameLst>
                                      </p:cBhvr>
                                      <p:to>
                                        <p:strVal val="0.5"/>
                                      </p:to>
                                    </p:set>
                                    <p:animEffect filter="image" prLst="opacity: 0.5">
                                      <p:cBhvr rctx="IE">
                                        <p:cTn id="22" dur="indefinite"/>
                                        <p:tgtEl>
                                          <p:spTgt spid="6">
                                            <p:txEl>
                                              <p:pRg st="7" end="7"/>
                                            </p:txEl>
                                          </p:spTgt>
                                        </p:tgtEl>
                                      </p:cBhvr>
                                    </p:animEffect>
                                  </p:childTnLst>
                                </p:cTn>
                              </p:par>
                              <p:par>
                                <p:cTn id="23" presetID="9" presetClass="emph" presetSubtype="0" nodeType="withEffect">
                                  <p:stCondLst>
                                    <p:cond delay="0"/>
                                  </p:stCondLst>
                                  <p:childTnLst>
                                    <p:set>
                                      <p:cBhvr rctx="PPT">
                                        <p:cTn id="24" dur="indefinite"/>
                                        <p:tgtEl>
                                          <p:spTgt spid="6">
                                            <p:txEl>
                                              <p:pRg st="8" end="8"/>
                                            </p:txEl>
                                          </p:spTgt>
                                        </p:tgtEl>
                                        <p:attrNameLst>
                                          <p:attrName>style.opacity</p:attrName>
                                        </p:attrNameLst>
                                      </p:cBhvr>
                                      <p:to>
                                        <p:strVal val="0.5"/>
                                      </p:to>
                                    </p:set>
                                    <p:animEffect filter="image" prLst="opacity: 0.5">
                                      <p:cBhvr rctx="IE">
                                        <p:cTn id="25" dur="indefinite"/>
                                        <p:tgtEl>
                                          <p:spTgt spid="6">
                                            <p:txEl>
                                              <p:pRg st="8" end="8"/>
                                            </p:txEl>
                                          </p:spTgt>
                                        </p:tgtEl>
                                      </p:cBhvr>
                                    </p:animEffect>
                                  </p:childTnLst>
                                </p:cTn>
                              </p:par>
                              <p:par>
                                <p:cTn id="26" presetID="9" presetClass="emph" presetSubtype="0" nodeType="withEffect">
                                  <p:stCondLst>
                                    <p:cond delay="0"/>
                                  </p:stCondLst>
                                  <p:childTnLst>
                                    <p:set>
                                      <p:cBhvr rctx="PPT">
                                        <p:cTn id="27" dur="indefinite"/>
                                        <p:tgtEl>
                                          <p:spTgt spid="6">
                                            <p:txEl>
                                              <p:pRg st="9" end="9"/>
                                            </p:txEl>
                                          </p:spTgt>
                                        </p:tgtEl>
                                        <p:attrNameLst>
                                          <p:attrName>style.opacity</p:attrName>
                                        </p:attrNameLst>
                                      </p:cBhvr>
                                      <p:to>
                                        <p:strVal val="0.5"/>
                                      </p:to>
                                    </p:set>
                                    <p:animEffect filter="image" prLst="opacity: 0.5">
                                      <p:cBhvr rctx="IE">
                                        <p:cTn id="28" dur="indefinite"/>
                                        <p:tgtEl>
                                          <p:spTgt spid="6">
                                            <p:txEl>
                                              <p:pRg st="9" end="9"/>
                                            </p:txEl>
                                          </p:spTgt>
                                        </p:tgtEl>
                                      </p:cBhvr>
                                    </p:animEffect>
                                  </p:childTnLst>
                                </p:cTn>
                              </p:par>
                              <p:par>
                                <p:cTn id="29" presetID="9" presetClass="emph" presetSubtype="0" nodeType="withEffect">
                                  <p:stCondLst>
                                    <p:cond delay="0"/>
                                  </p:stCondLst>
                                  <p:childTnLst>
                                    <p:set>
                                      <p:cBhvr rctx="PPT">
                                        <p:cTn id="30" dur="indefinite"/>
                                        <p:tgtEl>
                                          <p:spTgt spid="6">
                                            <p:txEl>
                                              <p:pRg st="10" end="10"/>
                                            </p:txEl>
                                          </p:spTgt>
                                        </p:tgtEl>
                                        <p:attrNameLst>
                                          <p:attrName>style.opacity</p:attrName>
                                        </p:attrNameLst>
                                      </p:cBhvr>
                                      <p:to>
                                        <p:strVal val="0.5"/>
                                      </p:to>
                                    </p:set>
                                    <p:animEffect filter="image" prLst="opacity: 0.5">
                                      <p:cBhvr rctx="IE">
                                        <p:cTn id="31" dur="indefinite"/>
                                        <p:tgtEl>
                                          <p:spTgt spid="6">
                                            <p:txEl>
                                              <p:pRg st="10" end="10"/>
                                            </p:txEl>
                                          </p:spTgt>
                                        </p:tgtEl>
                                      </p:cBhvr>
                                    </p:animEffect>
                                  </p:childTnLst>
                                </p:cTn>
                              </p:par>
                              <p:par>
                                <p:cTn id="32" presetID="9" presetClass="emph" presetSubtype="0" nodeType="withEffect">
                                  <p:stCondLst>
                                    <p:cond delay="0"/>
                                  </p:stCondLst>
                                  <p:childTnLst>
                                    <p:set>
                                      <p:cBhvr rctx="PPT">
                                        <p:cTn id="33" dur="indefinite"/>
                                        <p:tgtEl>
                                          <p:spTgt spid="6">
                                            <p:txEl>
                                              <p:pRg st="11" end="11"/>
                                            </p:txEl>
                                          </p:spTgt>
                                        </p:tgtEl>
                                        <p:attrNameLst>
                                          <p:attrName>style.opacity</p:attrName>
                                        </p:attrNameLst>
                                      </p:cBhvr>
                                      <p:to>
                                        <p:strVal val="0.5"/>
                                      </p:to>
                                    </p:set>
                                    <p:animEffect filter="image" prLst="opacity: 0.5">
                                      <p:cBhvr rctx="IE">
                                        <p:cTn id="34" dur="indefinite"/>
                                        <p:tgtEl>
                                          <p:spTgt spid="6">
                                            <p:txEl>
                                              <p:pRg st="11" end="11"/>
                                            </p:txEl>
                                          </p:spTgt>
                                        </p:tgtEl>
                                      </p:cBhvr>
                                    </p:animEffect>
                                  </p:childTnLst>
                                </p:cTn>
                              </p:par>
                              <p:par>
                                <p:cTn id="35" presetID="9" presetClass="emph" presetSubtype="0" nodeType="withEffect">
                                  <p:stCondLst>
                                    <p:cond delay="0"/>
                                  </p:stCondLst>
                                  <p:childTnLst>
                                    <p:set>
                                      <p:cBhvr rctx="PPT">
                                        <p:cTn id="36" dur="indefinite"/>
                                        <p:tgtEl>
                                          <p:spTgt spid="6">
                                            <p:txEl>
                                              <p:pRg st="12" end="12"/>
                                            </p:txEl>
                                          </p:spTgt>
                                        </p:tgtEl>
                                        <p:attrNameLst>
                                          <p:attrName>style.opacity</p:attrName>
                                        </p:attrNameLst>
                                      </p:cBhvr>
                                      <p:to>
                                        <p:strVal val="0.5"/>
                                      </p:to>
                                    </p:set>
                                    <p:animEffect filter="image" prLst="opacity: 0.5">
                                      <p:cBhvr rctx="IE">
                                        <p:cTn id="37" dur="indefinite"/>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个体与集成</a:t>
            </a:r>
          </a:p>
        </p:txBody>
      </p:sp>
      <p:sp>
        <p:nvSpPr>
          <p:cNvPr id="4" name="内容占位符 3"/>
          <p:cNvSpPr>
            <a:spLocks noGrp="1"/>
          </p:cNvSpPr>
          <p:nvPr>
            <p:ph idx="1"/>
          </p:nvPr>
        </p:nvSpPr>
        <p:spPr>
          <a:xfrm>
            <a:off x="202173" y="1339029"/>
            <a:ext cx="8616950" cy="1615986"/>
          </a:xfrm>
        </p:spPr>
        <p:txBody>
          <a:bodyPr/>
          <a:lstStyle/>
          <a:p>
            <a:r>
              <a:rPr lang="zh-CN" altLang="en-US" b="1" dirty="0">
                <a:latin typeface="黑体" panose="02010609060101010101" pitchFamily="49" charset="-122"/>
                <a:ea typeface="黑体" panose="02010609060101010101" pitchFamily="49" charset="-122"/>
              </a:rPr>
              <a:t>集成学习</a:t>
            </a:r>
            <a:r>
              <a:rPr lang="en-US" altLang="zh-CN" b="1" dirty="0">
                <a:latin typeface="黑体" panose="02010609060101010101" pitchFamily="49" charset="-122"/>
                <a:ea typeface="黑体" panose="02010609060101010101" pitchFamily="49" charset="-122"/>
              </a:rPr>
              <a:t>(ensemble</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learning)</a:t>
            </a:r>
            <a:r>
              <a:rPr lang="zh-CN" altLang="en-US" b="1" dirty="0">
                <a:latin typeface="黑体" panose="02010609060101010101" pitchFamily="49" charset="-122"/>
                <a:ea typeface="黑体" panose="02010609060101010101" pitchFamily="49" charset="-122"/>
              </a:rPr>
              <a:t>通过构建并结合多个学习器来提升性能</a:t>
            </a:r>
          </a:p>
        </p:txBody>
      </p:sp>
      <p:pic>
        <p:nvPicPr>
          <p:cNvPr id="2" name="图片 1"/>
          <p:cNvPicPr>
            <a:picLocks noChangeAspect="1"/>
          </p:cNvPicPr>
          <p:nvPr/>
        </p:nvPicPr>
        <p:blipFill>
          <a:blip r:embed="rId3"/>
          <a:stretch>
            <a:fillRect/>
          </a:stretch>
        </p:blipFill>
        <p:spPr>
          <a:xfrm>
            <a:off x="2493512" y="2732335"/>
            <a:ext cx="4200525" cy="1790700"/>
          </a:xfrm>
          <a:prstGeom prst="rect">
            <a:avLst/>
          </a:prstGeom>
        </p:spPr>
      </p:pic>
    </p:spTree>
    <p:extLst>
      <p:ext uri="{BB962C8B-B14F-4D97-AF65-F5344CB8AC3E}">
        <p14:creationId xmlns:p14="http://schemas.microsoft.com/office/powerpoint/2010/main" val="1369321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个体与集成</a:t>
            </a:r>
          </a:p>
        </p:txBody>
      </p:sp>
      <p:sp>
        <p:nvSpPr>
          <p:cNvPr id="4" name="内容占位符 3"/>
          <p:cNvSpPr>
            <a:spLocks noGrp="1"/>
          </p:cNvSpPr>
          <p:nvPr>
            <p:ph idx="1"/>
          </p:nvPr>
        </p:nvSpPr>
        <p:spPr>
          <a:xfrm>
            <a:off x="202173" y="1339029"/>
            <a:ext cx="8616950" cy="1615986"/>
          </a:xfrm>
        </p:spPr>
        <p:txBody>
          <a:bodyPr/>
          <a:lstStyle/>
          <a:p>
            <a:r>
              <a:rPr lang="zh-CN" altLang="en-US" b="1" dirty="0">
                <a:latin typeface="黑体" panose="02010609060101010101" pitchFamily="49" charset="-122"/>
                <a:ea typeface="黑体" panose="02010609060101010101" pitchFamily="49" charset="-122"/>
              </a:rPr>
              <a:t>考虑一个简单的例子，在二分类问题中，假定</a:t>
            </a:r>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个分类器在三个样本中的表现如下图所示，其中</a:t>
            </a:r>
            <a:r>
              <a:rPr lang="en-US" altLang="zh-CN" b="1" dirty="0">
                <a:latin typeface="黑体" panose="02010609060101010101" pitchFamily="49" charset="-122"/>
                <a:ea typeface="黑体" panose="02010609060101010101" pitchFamily="49" charset="-122"/>
              </a:rPr>
              <a:t>√</a:t>
            </a:r>
            <a:r>
              <a:rPr lang="zh-CN"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表示分类正确，</a:t>
            </a:r>
            <a:r>
              <a:rPr lang="en-US" altLang="zh-CN" b="1" dirty="0">
                <a:latin typeface="黑体" panose="02010609060101010101" pitchFamily="49" charset="-122"/>
                <a:ea typeface="黑体" panose="02010609060101010101" pitchFamily="49" charset="-122"/>
              </a:rPr>
              <a:t>X</a:t>
            </a:r>
            <a:r>
              <a:rPr lang="zh-CN"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号表示分类错误，集成的结果通过投票产生。</a:t>
            </a:r>
          </a:p>
        </p:txBody>
      </p:sp>
      <p:sp>
        <p:nvSpPr>
          <p:cNvPr id="8" name="内容占位符 3"/>
          <p:cNvSpPr txBox="1">
            <a:spLocks/>
          </p:cNvSpPr>
          <p:nvPr/>
        </p:nvSpPr>
        <p:spPr>
          <a:xfrm>
            <a:off x="202173" y="5382144"/>
            <a:ext cx="8616950" cy="6528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集成个体应：好而不同</a:t>
            </a:r>
            <a:endParaRPr lang="en-US" altLang="zh-CN"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stretch>
            <a:fillRect/>
          </a:stretch>
        </p:blipFill>
        <p:spPr>
          <a:xfrm>
            <a:off x="179846" y="2562013"/>
            <a:ext cx="8964154" cy="2133811"/>
          </a:xfrm>
          <a:prstGeom prst="rect">
            <a:avLst/>
          </a:prstGeom>
        </p:spPr>
      </p:pic>
    </p:spTree>
    <p:extLst>
      <p:ext uri="{BB962C8B-B14F-4D97-AF65-F5344CB8AC3E}">
        <p14:creationId xmlns:p14="http://schemas.microsoft.com/office/powerpoint/2010/main" val="39647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个体与集成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简单分析</a:t>
            </a:r>
          </a:p>
        </p:txBody>
      </p:sp>
      <p:sp>
        <p:nvSpPr>
          <p:cNvPr id="5" name="内容占位符 4"/>
          <p:cNvSpPr>
            <a:spLocks noGrp="1"/>
          </p:cNvSpPr>
          <p:nvPr>
            <p:ph idx="1"/>
          </p:nvPr>
        </p:nvSpPr>
        <p:spPr>
          <a:xfrm>
            <a:off x="260350" y="1266824"/>
            <a:ext cx="8616950" cy="575423"/>
          </a:xfrm>
        </p:spPr>
        <p:txBody>
          <a:bodyPr/>
          <a:lstStyle/>
          <a:p>
            <a:r>
              <a:rPr lang="zh-CN" altLang="en-US" b="1" dirty="0">
                <a:latin typeface="黑体" panose="02010609060101010101" pitchFamily="49" charset="-122"/>
                <a:ea typeface="黑体" panose="02010609060101010101" pitchFamily="49" charset="-122"/>
              </a:rPr>
              <a:t>考虑二分类问题，假设基分类器的错误率为：</a:t>
            </a:r>
          </a:p>
        </p:txBody>
      </p:sp>
      <mc:AlternateContent xmlns:mc="http://schemas.openxmlformats.org/markup-compatibility/2006" xmlns:a14="http://schemas.microsoft.com/office/drawing/2010/main">
        <mc:Choice Requires="a14">
          <p:sp>
            <p:nvSpPr>
              <p:cNvPr id="14" name="内容占位符 4"/>
              <p:cNvSpPr txBox="1">
                <a:spLocks/>
              </p:cNvSpPr>
              <p:nvPr/>
            </p:nvSpPr>
            <p:spPr>
              <a:xfrm>
                <a:off x="260350" y="3117221"/>
                <a:ext cx="8616950" cy="79325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假设集成通过简单投票法结合</a:t>
                </a:r>
                <a14:m>
                  <m:oMath xmlns:m="http://schemas.openxmlformats.org/officeDocument/2006/math">
                    <m:r>
                      <a:rPr lang="en-US" altLang="zh-CN" b="1" i="1" smtClean="0">
                        <a:latin typeface="Cambria Math" panose="02040503050406030204" pitchFamily="18" charset="0"/>
                      </a:rPr>
                      <m:t>𝑻</m:t>
                    </m:r>
                    <m:r>
                      <a:rPr lang="zh-CN" altLang="en-US" b="1" i="1">
                        <a:latin typeface="Cambria Math" panose="02040503050406030204" pitchFamily="18" charset="0"/>
                      </a:rPr>
                      <m:t>个</m:t>
                    </m:r>
                  </m:oMath>
                </a14:m>
                <a:r>
                  <a:rPr lang="zh-CN" altLang="en-US" b="1" dirty="0">
                    <a:latin typeface="黑体" panose="02010609060101010101" pitchFamily="49" charset="-122"/>
                    <a:ea typeface="黑体" panose="02010609060101010101" pitchFamily="49" charset="-122"/>
                  </a:rPr>
                  <a:t>分类器，若有超过半数的基分类器正确则分类就正确</a:t>
                </a:r>
              </a:p>
            </p:txBody>
          </p:sp>
        </mc:Choice>
        <mc:Fallback xmlns="">
          <p:sp>
            <p:nvSpPr>
              <p:cNvPr id="14" name="内容占位符 4"/>
              <p:cNvSpPr txBox="1">
                <a:spLocks noRot="1" noChangeAspect="1" noMove="1" noResize="1" noEditPoints="1" noAdjustHandles="1" noChangeArrowheads="1" noChangeShapeType="1" noTextEdit="1"/>
              </p:cNvSpPr>
              <p:nvPr/>
            </p:nvSpPr>
            <p:spPr>
              <a:xfrm>
                <a:off x="260350" y="3117221"/>
                <a:ext cx="8616950" cy="793256"/>
              </a:xfrm>
              <a:prstGeom prst="rect">
                <a:avLst/>
              </a:prstGeom>
              <a:blipFill>
                <a:blip r:embed="rId3"/>
                <a:stretch>
                  <a:fillRect l="-778" t="-10769" r="-495" b="-307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888053" y="2053473"/>
            <a:ext cx="2683329" cy="468023"/>
          </a:xfrm>
          <a:prstGeom prst="rect">
            <a:avLst/>
          </a:prstGeom>
        </p:spPr>
      </p:pic>
      <p:pic>
        <p:nvPicPr>
          <p:cNvPr id="3" name="图片 2"/>
          <p:cNvPicPr>
            <a:picLocks noChangeAspect="1"/>
          </p:cNvPicPr>
          <p:nvPr/>
        </p:nvPicPr>
        <p:blipFill>
          <a:blip r:embed="rId5"/>
          <a:stretch>
            <a:fillRect/>
          </a:stretch>
        </p:blipFill>
        <p:spPr>
          <a:xfrm>
            <a:off x="2846778" y="4355715"/>
            <a:ext cx="3067132" cy="1025831"/>
          </a:xfrm>
          <a:prstGeom prst="rect">
            <a:avLst/>
          </a:prstGeom>
        </p:spPr>
      </p:pic>
    </p:spTree>
    <p:extLst>
      <p:ext uri="{BB962C8B-B14F-4D97-AF65-F5344CB8AC3E}">
        <p14:creationId xmlns:p14="http://schemas.microsoft.com/office/powerpoint/2010/main" val="1346811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个体与集成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简单分析</a:t>
            </a:r>
          </a:p>
        </p:txBody>
      </p:sp>
      <p:sp>
        <p:nvSpPr>
          <p:cNvPr id="13" name="内容占位符 4"/>
          <p:cNvSpPr txBox="1">
            <a:spLocks/>
          </p:cNvSpPr>
          <p:nvPr/>
        </p:nvSpPr>
        <p:spPr>
          <a:xfrm>
            <a:off x="405225" y="1260059"/>
            <a:ext cx="8616950" cy="86461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假设基分类器的错误率相互独立，则由</a:t>
            </a:r>
            <a:r>
              <a:rPr lang="en-US" altLang="zh-CN" b="1" dirty="0" err="1">
                <a:latin typeface="黑体" panose="02010609060101010101" pitchFamily="49" charset="-122"/>
                <a:ea typeface="黑体" panose="02010609060101010101" pitchFamily="49" charset="-122"/>
              </a:rPr>
              <a:t>Hoeffding</a:t>
            </a:r>
            <a:r>
              <a:rPr lang="zh-CN" altLang="en-US" b="1" dirty="0">
                <a:latin typeface="黑体" panose="02010609060101010101" pitchFamily="49" charset="-122"/>
                <a:ea typeface="黑体" panose="02010609060101010101" pitchFamily="49" charset="-122"/>
              </a:rPr>
              <a:t>不等式可得集成的错误率为：</a:t>
            </a:r>
            <a:endParaRPr lang="en-US"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8" name="内容占位符 4"/>
              <p:cNvSpPr txBox="1">
                <a:spLocks/>
              </p:cNvSpPr>
              <p:nvPr/>
            </p:nvSpPr>
            <p:spPr>
              <a:xfrm>
                <a:off x="405224" y="4656496"/>
                <a:ext cx="8529225" cy="110896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spcBef>
                    <a:spcPts val="3600"/>
                  </a:spcBef>
                </a:pPr>
                <a14:m>
                  <m:oMath xmlns:m="http://schemas.openxmlformats.org/officeDocument/2006/math">
                    <m:r>
                      <a:rPr lang="zh-CN" altLang="en-US" sz="2000" b="1" i="1" smtClean="0">
                        <a:latin typeface="Cambria Math" panose="02040503050406030204" pitchFamily="18" charset="0"/>
                      </a:rPr>
                      <m:t>上式</m:t>
                    </m:r>
                  </m:oMath>
                </a14:m>
                <a:r>
                  <a:rPr lang="zh-CN" altLang="en-US" sz="2000" b="1" dirty="0">
                    <a:latin typeface="黑体" panose="02010609060101010101" pitchFamily="49" charset="-122"/>
                    <a:ea typeface="黑体" panose="02010609060101010101" pitchFamily="49" charset="-122"/>
                  </a:rPr>
                  <a:t>显示，在一定条件下，随着集成分类器数目的增加，集成的错误率将指数级下降，最终趋向于</a:t>
                </a:r>
                <a:r>
                  <a:rPr lang="en-US" altLang="zh-CN" sz="2000" b="1" dirty="0">
                    <a:latin typeface="黑体" panose="02010609060101010101" pitchFamily="49" charset="-122"/>
                    <a:ea typeface="黑体" panose="02010609060101010101" pitchFamily="49" charset="-122"/>
                  </a:rPr>
                  <a:t>0</a:t>
                </a:r>
                <a:endParaRPr lang="zh-CN" altLang="en-US" sz="2000" b="1" dirty="0">
                  <a:latin typeface="黑体" panose="02010609060101010101" pitchFamily="49" charset="-122"/>
                  <a:ea typeface="黑体" panose="02010609060101010101" pitchFamily="49" charset="-122"/>
                </a:endParaRPr>
              </a:p>
            </p:txBody>
          </p:sp>
        </mc:Choice>
        <mc:Fallback xmlns="">
          <p:sp>
            <p:nvSpPr>
              <p:cNvPr id="18" name="内容占位符 4"/>
              <p:cNvSpPr txBox="1">
                <a:spLocks noRot="1" noChangeAspect="1" noMove="1" noResize="1" noEditPoints="1" noAdjustHandles="1" noChangeArrowheads="1" noChangeShapeType="1" noTextEdit="1"/>
              </p:cNvSpPr>
              <p:nvPr/>
            </p:nvSpPr>
            <p:spPr>
              <a:xfrm>
                <a:off x="405224" y="4656496"/>
                <a:ext cx="8529225" cy="1108966"/>
              </a:xfrm>
              <a:prstGeom prst="rect">
                <a:avLst/>
              </a:prstGeom>
              <a:blipFill>
                <a:blip r:embed="rId3"/>
                <a:stretch>
                  <a:fillRect l="-643" b="-3846"/>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1880053" y="2413874"/>
            <a:ext cx="4647293" cy="1877379"/>
          </a:xfrm>
          <a:prstGeom prst="rect">
            <a:avLst/>
          </a:prstGeom>
        </p:spPr>
      </p:pic>
    </p:spTree>
    <p:extLst>
      <p:ext uri="{BB962C8B-B14F-4D97-AF65-F5344CB8AC3E}">
        <p14:creationId xmlns:p14="http://schemas.microsoft.com/office/powerpoint/2010/main" val="735937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个体与集成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简单分析</a:t>
            </a:r>
            <a:endParaRPr kumimoji="1"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r>
              <a:rPr kumimoji="1" lang="zh-CN" altLang="en-US" b="1" dirty="0">
                <a:latin typeface="黑体" panose="02010609060101010101" pitchFamily="49" charset="-122"/>
                <a:ea typeface="黑体" panose="02010609060101010101" pitchFamily="49" charset="-122"/>
              </a:rPr>
              <a:t>上面的分析有一个关键假设：基学习器的误差相互独立</a:t>
            </a:r>
          </a:p>
          <a:p>
            <a:endParaRPr kumimoji="1" lang="zh-CN" altLang="en-US" b="1" dirty="0">
              <a:latin typeface="黑体" panose="02010609060101010101" pitchFamily="49" charset="-122"/>
              <a:ea typeface="黑体" panose="02010609060101010101" pitchFamily="49" charset="-122"/>
            </a:endParaRPr>
          </a:p>
          <a:p>
            <a:r>
              <a:rPr kumimoji="1" lang="zh-CN" altLang="en-US" b="1" dirty="0">
                <a:latin typeface="黑体" panose="02010609060101010101" pitchFamily="49" charset="-122"/>
                <a:ea typeface="黑体" panose="02010609060101010101" pitchFamily="49" charset="-122"/>
              </a:rPr>
              <a:t>现实任务中，个体学习器是为解决同一个问题训练出来的，显然不可能互相独立</a:t>
            </a:r>
          </a:p>
          <a:p>
            <a:endParaRPr kumimoji="1" lang="zh-CN" altLang="en-US" b="1" dirty="0">
              <a:latin typeface="黑体" panose="02010609060101010101" pitchFamily="49" charset="-122"/>
              <a:ea typeface="黑体" panose="02010609060101010101" pitchFamily="49" charset="-122"/>
            </a:endParaRPr>
          </a:p>
          <a:p>
            <a:r>
              <a:rPr kumimoji="1" lang="zh-CN" altLang="en-US" b="1" dirty="0">
                <a:latin typeface="黑体" panose="02010609060101010101" pitchFamily="49" charset="-122"/>
                <a:ea typeface="黑体" panose="02010609060101010101" pitchFamily="49" charset="-122"/>
              </a:rPr>
              <a:t>事实上，个体学习器的“准确性”和“多样性”本身就存在冲突</a:t>
            </a:r>
          </a:p>
          <a:p>
            <a:endParaRPr kumimoji="1" lang="zh-CN" altLang="en-US" b="1" dirty="0">
              <a:latin typeface="黑体" panose="02010609060101010101" pitchFamily="49" charset="-122"/>
              <a:ea typeface="黑体" panose="02010609060101010101" pitchFamily="49" charset="-122"/>
            </a:endParaRPr>
          </a:p>
          <a:p>
            <a:r>
              <a:rPr kumimoji="1" lang="zh-CN" altLang="en-US" b="1" dirty="0">
                <a:latin typeface="黑体" panose="02010609060101010101" pitchFamily="49" charset="-122"/>
                <a:ea typeface="黑体" panose="02010609060101010101" pitchFamily="49" charset="-122"/>
              </a:rPr>
              <a:t>如何产生“好而不同”的个体学习器是集成学习研究的核心</a:t>
            </a:r>
          </a:p>
          <a:p>
            <a:endParaRPr kumimoji="1" lang="zh-CN" altLang="en-US" b="1" dirty="0">
              <a:latin typeface="黑体" panose="02010609060101010101" pitchFamily="49" charset="-122"/>
              <a:ea typeface="黑体" panose="02010609060101010101" pitchFamily="49" charset="-122"/>
            </a:endParaRPr>
          </a:p>
          <a:p>
            <a:r>
              <a:rPr kumimoji="1" lang="zh-CN" altLang="en-US" b="1" dirty="0">
                <a:latin typeface="黑体" panose="02010609060101010101" pitchFamily="49" charset="-122"/>
                <a:ea typeface="黑体" panose="02010609060101010101" pitchFamily="49" charset="-122"/>
              </a:rPr>
              <a:t>集成学习大致可分为两大类：</a:t>
            </a:r>
            <a:r>
              <a:rPr kumimoji="1" lang="en-US" altLang="zh-CN" b="1" dirty="0">
                <a:latin typeface="黑体" panose="02010609060101010101" pitchFamily="49" charset="-122"/>
                <a:ea typeface="黑体" panose="02010609060101010101" pitchFamily="49" charset="-122"/>
              </a:rPr>
              <a:t>boosting </a:t>
            </a:r>
            <a:r>
              <a:rPr kumimoji="1" lang="zh-CN" altLang="en-US" b="1" dirty="0">
                <a:latin typeface="黑体" panose="02010609060101010101" pitchFamily="49" charset="-122"/>
                <a:ea typeface="黑体" panose="02010609060101010101" pitchFamily="49" charset="-122"/>
              </a:rPr>
              <a:t>和 </a:t>
            </a:r>
            <a:r>
              <a:rPr kumimoji="1" lang="en-US" altLang="zh-CN" b="1" dirty="0">
                <a:latin typeface="黑体" panose="02010609060101010101" pitchFamily="49" charset="-122"/>
                <a:ea typeface="黑体" panose="02010609060101010101" pitchFamily="49" charset="-122"/>
              </a:rPr>
              <a:t>bagging</a:t>
            </a:r>
            <a:endParaRPr kumimoji="1" lang="zh-CN" altLang="en-US" b="1" dirty="0">
              <a:latin typeface="黑体" panose="02010609060101010101" pitchFamily="49" charset="-122"/>
              <a:ea typeface="黑体" panose="02010609060101010101" pitchFamily="49" charset="-122"/>
            </a:endParaRPr>
          </a:p>
          <a:p>
            <a:endParaRPr kumimoji="1" lang="zh-CN" altLang="en-US" dirty="0"/>
          </a:p>
        </p:txBody>
      </p:sp>
    </p:spTree>
    <p:extLst>
      <p:ext uri="{BB962C8B-B14F-4D97-AF65-F5344CB8AC3E}">
        <p14:creationId xmlns:p14="http://schemas.microsoft.com/office/powerpoint/2010/main" val="705178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latin typeface="+mn-ea"/>
                <a:ea typeface="+mn-ea"/>
              </a:rPr>
              <a:t> </a:t>
            </a:r>
            <a:r>
              <a:rPr lang="en-US" altLang="zh-CN" sz="2800" b="1" dirty="0">
                <a:latin typeface="黑体" panose="02010609060101010101" pitchFamily="49" charset="-122"/>
                <a:ea typeface="黑体" panose="02010609060101010101" pitchFamily="49" charset="-122"/>
              </a:rPr>
              <a:t>Boosting</a:t>
            </a:r>
          </a:p>
          <a:p>
            <a:pPr lvl="1"/>
            <a:r>
              <a:rPr lang="en-US" altLang="zh-CN" b="1" dirty="0" err="1">
                <a:latin typeface="黑体" panose="02010609060101010101" pitchFamily="49" charset="-122"/>
                <a:ea typeface="黑体" panose="02010609060101010101" pitchFamily="49" charset="-122"/>
              </a:rPr>
              <a:t>Adaboost</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ea"/>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59007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endParaRPr lang="zh-CN" altLang="en-US" dirty="0">
              <a:latin typeface="黑体" panose="02010609060101010101" pitchFamily="49" charset="-122"/>
              <a:ea typeface="黑体" panose="02010609060101010101" pitchFamily="49" charset="-122"/>
            </a:endParaRPr>
          </a:p>
        </p:txBody>
      </p:sp>
      <p:sp>
        <p:nvSpPr>
          <p:cNvPr id="5" name="内容占位符 4"/>
          <p:cNvSpPr>
            <a:spLocks noGrp="1"/>
          </p:cNvSpPr>
          <p:nvPr>
            <p:ph idx="1"/>
          </p:nvPr>
        </p:nvSpPr>
        <p:spPr>
          <a:xfrm>
            <a:off x="260350" y="1266825"/>
            <a:ext cx="8616950" cy="1626148"/>
          </a:xfrm>
        </p:spPr>
        <p:txBody>
          <a:bodyPr>
            <a:noAutofit/>
          </a:bodyPr>
          <a:lstStyle/>
          <a:p>
            <a:r>
              <a:rPr lang="zh-CN" altLang="en-US" b="1" dirty="0">
                <a:latin typeface="黑体" panose="02010609060101010101" pitchFamily="49" charset="-122"/>
                <a:ea typeface="黑体" panose="02010609060101010101" pitchFamily="49" charset="-122"/>
              </a:rPr>
              <a:t>个体学习器存在强依赖关系，</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串行生成</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每次调整训练数据的样本分布</a:t>
            </a:r>
            <a:endParaRPr lang="en-US" altLang="zh-CN" b="1"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2228850" y="2892973"/>
            <a:ext cx="4533781" cy="3278722"/>
          </a:xfrm>
          <a:prstGeom prst="rect">
            <a:avLst/>
          </a:prstGeom>
        </p:spPr>
      </p:pic>
    </p:spTree>
    <p:extLst>
      <p:ext uri="{BB962C8B-B14F-4D97-AF65-F5344CB8AC3E}">
        <p14:creationId xmlns:p14="http://schemas.microsoft.com/office/powerpoint/2010/main" val="434248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算法</a:t>
            </a:r>
          </a:p>
        </p:txBody>
      </p:sp>
      <p:sp>
        <p:nvSpPr>
          <p:cNvPr id="3" name="矩形 2"/>
          <p:cNvSpPr/>
          <p:nvPr/>
        </p:nvSpPr>
        <p:spPr>
          <a:xfrm>
            <a:off x="745915" y="4826335"/>
            <a:ext cx="5551520" cy="430887"/>
          </a:xfrm>
          <a:prstGeom prst="rect">
            <a:avLst/>
          </a:prstGeom>
        </p:spPr>
        <p:txBody>
          <a:bodyPr wrap="none">
            <a:spAutoFit/>
          </a:bodyPr>
          <a:lstStyle/>
          <a:p>
            <a:pPr marL="285750" indent="-285750">
              <a:buClr>
                <a:schemeClr val="accent2"/>
              </a:buClr>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rPr>
              <a:t>Boosting</a:t>
            </a:r>
            <a:r>
              <a:rPr lang="zh-CN" altLang="en-US" sz="2200" b="1" dirty="0">
                <a:latin typeface="黑体" panose="02010609060101010101" pitchFamily="49" charset="-122"/>
                <a:ea typeface="黑体" panose="02010609060101010101" pitchFamily="49" charset="-122"/>
              </a:rPr>
              <a:t>族算法最著名的代表是</a:t>
            </a:r>
            <a:r>
              <a:rPr lang="en-US" altLang="zh-CN" sz="2200" b="1" dirty="0" err="1">
                <a:latin typeface="黑体" panose="02010609060101010101" pitchFamily="49" charset="-122"/>
                <a:ea typeface="黑体" panose="02010609060101010101" pitchFamily="49" charset="-122"/>
              </a:rPr>
              <a:t>AdaBoost</a:t>
            </a:r>
            <a:endParaRPr lang="zh-CN" altLang="en-US" sz="2200" b="1"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1023859" y="1457886"/>
            <a:ext cx="6901334" cy="2946745"/>
          </a:xfrm>
          <a:prstGeom prst="rect">
            <a:avLst/>
          </a:prstGeom>
        </p:spPr>
      </p:pic>
    </p:spTree>
    <p:extLst>
      <p:ext uri="{BB962C8B-B14F-4D97-AF65-F5344CB8AC3E}">
        <p14:creationId xmlns:p14="http://schemas.microsoft.com/office/powerpoint/2010/main" val="1470503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集成学习</a:t>
            </a:r>
            <a:endParaRPr altLang="zh-CN" dirty="0">
              <a:latin typeface="黑体" panose="02010609060101010101" pitchFamily="49" charset="-122"/>
              <a:ea typeface="黑体" panose="02010609060101010101" pitchFamily="49" charset="-122"/>
            </a:endParaRPr>
          </a:p>
        </p:txBody>
      </p:sp>
      <p:sp>
        <p:nvSpPr>
          <p:cNvPr id="26627" name="内容占位符 2"/>
          <p:cNvSpPr>
            <a:spLocks noGrp="1"/>
          </p:cNvSpPr>
          <p:nvPr>
            <p:ph idx="1"/>
          </p:nvPr>
        </p:nvSpPr>
        <p:spPr>
          <a:xfrm>
            <a:off x="233673" y="1357986"/>
            <a:ext cx="8317706" cy="3788569"/>
          </a:xfrm>
        </p:spPr>
        <p:txBody>
          <a:bodyPr vert="horz" lIns="91440" tIns="46800" rIns="91440" bIns="45720" rtlCol="0">
            <a:normAutofit/>
          </a:bodyPr>
          <a:lstStyle/>
          <a:p>
            <a:pPr>
              <a:lnSpc>
                <a:spcPct val="150000"/>
              </a:lnSpc>
            </a:pPr>
            <a:r>
              <a:rPr kumimoji="1" altLang="en-US" b="1" dirty="0">
                <a:latin typeface="黑体" panose="02010609060101010101" pitchFamily="49" charset="-122"/>
                <a:ea typeface="黑体" panose="02010609060101010101" pitchFamily="49" charset="-122"/>
              </a:rPr>
              <a:t> 集成学习是一种技术框架，其按照不同的思路来组合基础模型，从而达到其利断金的目的。由于不再是单一的模型进行预测，所以模型有了“集思广益”的能力，也就不容易产生过拟合现象</a:t>
            </a:r>
            <a:endParaRPr kumimoji="1" lang="en-US" altLang="en-US"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集成学习有两个主要的问题需要解决，第一是如何得到若干个</a:t>
            </a:r>
            <a:r>
              <a:rPr lang="zh-CN" altLang="en-US" b="1" dirty="0">
                <a:solidFill>
                  <a:srgbClr val="FF0000"/>
                </a:solidFill>
                <a:latin typeface="黑体" panose="02010609060101010101" pitchFamily="49" charset="-122"/>
                <a:ea typeface="黑体" panose="02010609060101010101" pitchFamily="49" charset="-122"/>
              </a:rPr>
              <a:t>个体学习器</a:t>
            </a:r>
            <a:r>
              <a:rPr lang="zh-CN" altLang="en-US" b="1" dirty="0">
                <a:latin typeface="黑体" panose="02010609060101010101" pitchFamily="49" charset="-122"/>
                <a:ea typeface="黑体" panose="02010609060101010101" pitchFamily="49" charset="-122"/>
              </a:rPr>
              <a:t>，第二是如何选择一种</a:t>
            </a:r>
            <a:r>
              <a:rPr lang="zh-CN" altLang="en-US" b="1" dirty="0">
                <a:solidFill>
                  <a:srgbClr val="FF0000"/>
                </a:solidFill>
                <a:latin typeface="黑体" panose="02010609060101010101" pitchFamily="49" charset="-122"/>
                <a:ea typeface="黑体" panose="02010609060101010101" pitchFamily="49" charset="-122"/>
              </a:rPr>
              <a:t>结合策略</a:t>
            </a:r>
            <a:r>
              <a:rPr lang="zh-CN" altLang="en-US" b="1" dirty="0">
                <a:latin typeface="黑体" panose="02010609060101010101" pitchFamily="49" charset="-122"/>
                <a:ea typeface="黑体" panose="02010609060101010101" pitchFamily="49" charset="-122"/>
              </a:rPr>
              <a:t>，将这些个体学习器集合成一个强学习器。</a:t>
            </a:r>
            <a:endParaRPr kumimoji="1"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7007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算法</a:t>
            </a:r>
          </a:p>
        </p:txBody>
      </p:sp>
      <p:pic>
        <p:nvPicPr>
          <p:cNvPr id="4" name="图片 3"/>
          <p:cNvPicPr>
            <a:picLocks noChangeAspect="1"/>
          </p:cNvPicPr>
          <p:nvPr/>
        </p:nvPicPr>
        <p:blipFill>
          <a:blip r:embed="rId3"/>
          <a:stretch>
            <a:fillRect/>
          </a:stretch>
        </p:blipFill>
        <p:spPr>
          <a:xfrm>
            <a:off x="713839" y="1111497"/>
            <a:ext cx="6494483" cy="4663189"/>
          </a:xfrm>
          <a:prstGeom prst="rect">
            <a:avLst/>
          </a:prstGeom>
        </p:spPr>
      </p:pic>
    </p:spTree>
    <p:extLst>
      <p:ext uri="{BB962C8B-B14F-4D97-AF65-F5344CB8AC3E}">
        <p14:creationId xmlns:p14="http://schemas.microsoft.com/office/powerpoint/2010/main" val="5524734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508" y="0"/>
            <a:ext cx="7886700" cy="777874"/>
          </a:xfrm>
        </p:spPr>
        <p:txBody>
          <a:bodyPr/>
          <a:lstStyle/>
          <a:p>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算法实例</a:t>
            </a:r>
          </a:p>
        </p:txBody>
      </p:sp>
      <p:pic>
        <p:nvPicPr>
          <p:cNvPr id="3" name="图片 2"/>
          <p:cNvPicPr>
            <a:picLocks noChangeAspect="1"/>
          </p:cNvPicPr>
          <p:nvPr/>
        </p:nvPicPr>
        <p:blipFill rotWithShape="1">
          <a:blip r:embed="rId3"/>
          <a:srcRect l="-1" t="-2006" r="-3142" b="1270"/>
          <a:stretch/>
        </p:blipFill>
        <p:spPr>
          <a:xfrm>
            <a:off x="387433" y="550857"/>
            <a:ext cx="8873657" cy="6307143"/>
          </a:xfrm>
          <a:prstGeom prst="rect">
            <a:avLst/>
          </a:prstGeom>
        </p:spPr>
      </p:pic>
    </p:spTree>
    <p:extLst>
      <p:ext uri="{BB962C8B-B14F-4D97-AF65-F5344CB8AC3E}">
        <p14:creationId xmlns:p14="http://schemas.microsoft.com/office/powerpoint/2010/main" val="2802903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33643"/>
            <a:ext cx="9144000" cy="6590714"/>
          </a:xfrm>
          <a:prstGeom prst="rect">
            <a:avLst/>
          </a:prstGeom>
        </p:spPr>
      </p:pic>
    </p:spTree>
    <p:extLst>
      <p:ext uri="{BB962C8B-B14F-4D97-AF65-F5344CB8AC3E}">
        <p14:creationId xmlns:p14="http://schemas.microsoft.com/office/powerpoint/2010/main" val="2336291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81663" y="873997"/>
            <a:ext cx="7299298" cy="1433706"/>
          </a:xfrm>
          <a:prstGeom prst="rect">
            <a:avLst/>
          </a:prstGeom>
        </p:spPr>
      </p:pic>
      <p:pic>
        <p:nvPicPr>
          <p:cNvPr id="8" name="图片 7"/>
          <p:cNvPicPr>
            <a:picLocks noChangeAspect="1"/>
          </p:cNvPicPr>
          <p:nvPr/>
        </p:nvPicPr>
        <p:blipFill>
          <a:blip r:embed="rId4"/>
          <a:stretch>
            <a:fillRect/>
          </a:stretch>
        </p:blipFill>
        <p:spPr>
          <a:xfrm>
            <a:off x="216228" y="3013974"/>
            <a:ext cx="8927772" cy="2178228"/>
          </a:xfrm>
          <a:prstGeom prst="rect">
            <a:avLst/>
          </a:prstGeom>
        </p:spPr>
      </p:pic>
    </p:spTree>
    <p:extLst>
      <p:ext uri="{BB962C8B-B14F-4D97-AF65-F5344CB8AC3E}">
        <p14:creationId xmlns:p14="http://schemas.microsoft.com/office/powerpoint/2010/main" val="2227539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83297"/>
            <a:ext cx="9144000" cy="6091406"/>
          </a:xfrm>
          <a:prstGeom prst="rect">
            <a:avLst/>
          </a:prstGeom>
        </p:spPr>
      </p:pic>
    </p:spTree>
    <p:extLst>
      <p:ext uri="{BB962C8B-B14F-4D97-AF65-F5344CB8AC3E}">
        <p14:creationId xmlns:p14="http://schemas.microsoft.com/office/powerpoint/2010/main" val="40103875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71340"/>
            <a:ext cx="9144000" cy="5515319"/>
          </a:xfrm>
          <a:prstGeom prst="rect">
            <a:avLst/>
          </a:prstGeom>
        </p:spPr>
      </p:pic>
      <p:pic>
        <p:nvPicPr>
          <p:cNvPr id="5" name="图片 4"/>
          <p:cNvPicPr>
            <a:picLocks noChangeAspect="1"/>
          </p:cNvPicPr>
          <p:nvPr/>
        </p:nvPicPr>
        <p:blipFill>
          <a:blip r:embed="rId4"/>
          <a:stretch>
            <a:fillRect/>
          </a:stretch>
        </p:blipFill>
        <p:spPr>
          <a:xfrm>
            <a:off x="2099145" y="226329"/>
            <a:ext cx="7044855" cy="890021"/>
          </a:xfrm>
          <a:prstGeom prst="rect">
            <a:avLst/>
          </a:prstGeom>
        </p:spPr>
      </p:pic>
    </p:spTree>
    <p:extLst>
      <p:ext uri="{BB962C8B-B14F-4D97-AF65-F5344CB8AC3E}">
        <p14:creationId xmlns:p14="http://schemas.microsoft.com/office/powerpoint/2010/main" val="1059750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1561" y="0"/>
            <a:ext cx="9144000" cy="3849741"/>
          </a:xfrm>
          <a:prstGeom prst="rect">
            <a:avLst/>
          </a:prstGeom>
        </p:spPr>
      </p:pic>
      <p:pic>
        <p:nvPicPr>
          <p:cNvPr id="5" name="图片 4"/>
          <p:cNvPicPr>
            <a:picLocks noChangeAspect="1"/>
          </p:cNvPicPr>
          <p:nvPr/>
        </p:nvPicPr>
        <p:blipFill>
          <a:blip r:embed="rId4"/>
          <a:stretch>
            <a:fillRect/>
          </a:stretch>
        </p:blipFill>
        <p:spPr>
          <a:xfrm>
            <a:off x="71561" y="3916573"/>
            <a:ext cx="8404529" cy="2871491"/>
          </a:xfrm>
          <a:prstGeom prst="rect">
            <a:avLst/>
          </a:prstGeom>
        </p:spPr>
      </p:pic>
    </p:spTree>
    <p:extLst>
      <p:ext uri="{BB962C8B-B14F-4D97-AF65-F5344CB8AC3E}">
        <p14:creationId xmlns:p14="http://schemas.microsoft.com/office/powerpoint/2010/main" val="14617239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996792"/>
            <a:ext cx="9144000" cy="4864415"/>
          </a:xfrm>
          <a:prstGeom prst="rect">
            <a:avLst/>
          </a:prstGeom>
        </p:spPr>
      </p:pic>
    </p:spTree>
    <p:extLst>
      <p:ext uri="{BB962C8B-B14F-4D97-AF65-F5344CB8AC3E}">
        <p14:creationId xmlns:p14="http://schemas.microsoft.com/office/powerpoint/2010/main" val="3251476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4484536"/>
            <a:ext cx="9144000" cy="2083241"/>
          </a:xfrm>
          <a:prstGeom prst="rect">
            <a:avLst/>
          </a:prstGeom>
        </p:spPr>
      </p:pic>
      <p:pic>
        <p:nvPicPr>
          <p:cNvPr id="3" name="图片 2"/>
          <p:cNvPicPr>
            <a:picLocks noChangeAspect="1"/>
          </p:cNvPicPr>
          <p:nvPr/>
        </p:nvPicPr>
        <p:blipFill>
          <a:blip r:embed="rId4"/>
          <a:stretch>
            <a:fillRect/>
          </a:stretch>
        </p:blipFill>
        <p:spPr>
          <a:xfrm>
            <a:off x="55659" y="123696"/>
            <a:ext cx="8746435" cy="4416499"/>
          </a:xfrm>
          <a:prstGeom prst="rect">
            <a:avLst/>
          </a:prstGeom>
        </p:spPr>
      </p:pic>
    </p:spTree>
    <p:extLst>
      <p:ext uri="{BB962C8B-B14F-4D97-AF65-F5344CB8AC3E}">
        <p14:creationId xmlns:p14="http://schemas.microsoft.com/office/powerpoint/2010/main" val="259187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latin typeface="黑体" panose="02010609060101010101" pitchFamily="49" charset="-122"/>
                <a:ea typeface="黑体" panose="02010609060101010101" pitchFamily="49" charset="-122"/>
              </a:rPr>
              <a:t>AdaBoost</a:t>
            </a:r>
            <a:endParaRPr lang="zh-CN" altLang="en-US" dirty="0">
              <a:latin typeface="黑体" panose="02010609060101010101" pitchFamily="49" charset="-122"/>
              <a:ea typeface="黑体" panose="02010609060101010101" pitchFamily="49" charset="-122"/>
            </a:endParaRPr>
          </a:p>
        </p:txBody>
      </p:sp>
      <p:sp>
        <p:nvSpPr>
          <p:cNvPr id="5" name="内容占位符 4"/>
          <p:cNvSpPr>
            <a:spLocks noGrp="1"/>
          </p:cNvSpPr>
          <p:nvPr>
            <p:ph idx="1"/>
          </p:nvPr>
        </p:nvSpPr>
        <p:spPr>
          <a:xfrm>
            <a:off x="260350" y="1266825"/>
            <a:ext cx="8616950" cy="4800020"/>
          </a:xfrm>
        </p:spPr>
        <p:txBody>
          <a:bodyPr>
            <a:noAutofit/>
          </a:bodyPr>
          <a:lstStyle/>
          <a:p>
            <a:pPr>
              <a:lnSpc>
                <a:spcPct val="150000"/>
              </a:lnSpc>
            </a:pPr>
            <a:r>
              <a:rPr lang="zh-CN" altLang="en-US" sz="2000" b="1" dirty="0">
                <a:latin typeface="黑体" panose="02010609060101010101" pitchFamily="49" charset="-122"/>
                <a:ea typeface="黑体" panose="02010609060101010101" pitchFamily="49" charset="-122"/>
              </a:rPr>
              <a:t>对比三个个体学习器可以发现，权值很低的数据从侧面说明，它们在前面的学习器经常被分类正确，也就是说它们被分类正确的票数就比较多（</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相当于每个分类器的票数），那么之后的个体学习器把它们分类错也影响不大，反正总票数是分类正确的票数多就可以了。例如</a:t>
            </a:r>
            <a:r>
              <a:rPr lang="en-US" altLang="zh-CN" sz="2000" b="1" dirty="0">
                <a:latin typeface="黑体" panose="02010609060101010101" pitchFamily="49" charset="-122"/>
                <a:ea typeface="黑体" panose="02010609060101010101" pitchFamily="49" charset="-122"/>
              </a:rPr>
              <a:t>x=1</a:t>
            </a:r>
            <a:r>
              <a:rPr lang="zh-CN" altLang="en-US" sz="2000" b="1" dirty="0">
                <a:latin typeface="黑体" panose="02010609060101010101" pitchFamily="49" charset="-122"/>
                <a:ea typeface="黑体" panose="02010609060101010101" pitchFamily="49" charset="-122"/>
              </a:rPr>
              <a:t>，前面两次分类对了，获得正确票数</a:t>
            </a:r>
            <a:r>
              <a:rPr lang="en-US" altLang="zh-CN" sz="2000" b="1" dirty="0">
                <a:latin typeface="黑体" panose="02010609060101010101" pitchFamily="49" charset="-122"/>
                <a:ea typeface="黑体" panose="02010609060101010101" pitchFamily="49" charset="-122"/>
              </a:rPr>
              <a:t>0.4236+0.6496=1.0732</a:t>
            </a:r>
            <a:r>
              <a:rPr lang="zh-CN" altLang="en-US" sz="2000" b="1" dirty="0">
                <a:latin typeface="黑体" panose="02010609060101010101" pitchFamily="49" charset="-122"/>
                <a:ea typeface="黑体" panose="02010609060101010101" pitchFamily="49" charset="-122"/>
              </a:rPr>
              <a:t>，第三次错了，获得错误票数</a:t>
            </a:r>
            <a:r>
              <a:rPr lang="en-US" altLang="zh-CN" sz="2000" b="1" dirty="0">
                <a:latin typeface="黑体" panose="02010609060101010101" pitchFamily="49" charset="-122"/>
                <a:ea typeface="黑体" panose="02010609060101010101" pitchFamily="49" charset="-122"/>
              </a:rPr>
              <a:t>0.7514</a:t>
            </a:r>
            <a:r>
              <a:rPr lang="zh-CN" altLang="en-US" sz="2000" b="1" dirty="0">
                <a:latin typeface="黑体" panose="02010609060101010101" pitchFamily="49" charset="-122"/>
                <a:ea typeface="黑体" panose="02010609060101010101" pitchFamily="49" charset="-122"/>
              </a:rPr>
              <a:t>，正确票数多，最终还是分类正确了。</a:t>
            </a:r>
            <a:endParaRPr lang="en-US" altLang="zh-CN" sz="2000" b="1" dirty="0">
              <a:latin typeface="黑体" panose="02010609060101010101" pitchFamily="49" charset="-122"/>
              <a:ea typeface="黑体" panose="02010609060101010101" pitchFamily="49" charset="-122"/>
            </a:endParaRPr>
          </a:p>
          <a:p>
            <a:pPr>
              <a:lnSpc>
                <a:spcPct val="150000"/>
              </a:lnSpc>
            </a:pPr>
            <a:r>
              <a:rPr lang="zh-CN" altLang="en-US" sz="2000" b="1" dirty="0">
                <a:latin typeface="黑体" panose="02010609060101010101" pitchFamily="49" charset="-122"/>
                <a:ea typeface="黑体" panose="02010609060101010101" pitchFamily="49" charset="-122"/>
              </a:rPr>
              <a:t>为了想办法让分类错误的数据变为分类正确的，后面的个体学习器也在努力。如</a:t>
            </a:r>
            <a:r>
              <a:rPr lang="en-US" altLang="zh-CN" sz="2000" b="1" dirty="0">
                <a:latin typeface="黑体" panose="02010609060101010101" pitchFamily="49" charset="-122"/>
                <a:ea typeface="黑体" panose="02010609060101010101" pitchFamily="49" charset="-122"/>
              </a:rPr>
              <a:t>x=6,</a:t>
            </a:r>
            <a:r>
              <a:rPr lang="zh-CN" altLang="en-US" sz="2000" b="1" dirty="0">
                <a:latin typeface="黑体" panose="02010609060101010101" pitchFamily="49" charset="-122"/>
                <a:ea typeface="黑体" panose="02010609060101010101" pitchFamily="49" charset="-122"/>
              </a:rPr>
              <a:t>第一次分类错误的票数为</a:t>
            </a:r>
            <a:r>
              <a:rPr lang="en-US" altLang="zh-CN" sz="2000" b="1" dirty="0">
                <a:latin typeface="黑体" panose="02010609060101010101" pitchFamily="49" charset="-122"/>
                <a:ea typeface="黑体" panose="02010609060101010101" pitchFamily="49" charset="-122"/>
              </a:rPr>
              <a:t>0.4236</a:t>
            </a:r>
            <a:r>
              <a:rPr lang="zh-CN" altLang="en-US" sz="2000" b="1" dirty="0">
                <a:latin typeface="黑体" panose="02010609060101010101" pitchFamily="49" charset="-122"/>
                <a:ea typeface="黑体" panose="02010609060101010101" pitchFamily="49" charset="-122"/>
              </a:rPr>
              <a:t>，第二次分类正确的票数</a:t>
            </a:r>
            <a:r>
              <a:rPr lang="en-US" altLang="zh-CN" sz="2000" b="1" dirty="0">
                <a:latin typeface="黑体" panose="02010609060101010101" pitchFamily="49" charset="-122"/>
                <a:ea typeface="黑体" panose="02010609060101010101" pitchFamily="49" charset="-122"/>
              </a:rPr>
              <a:t>0.6496</a:t>
            </a:r>
            <a:r>
              <a:rPr lang="zh-CN" altLang="en-US" sz="2000" b="1" dirty="0">
                <a:latin typeface="黑体" panose="02010609060101010101" pitchFamily="49" charset="-122"/>
                <a:ea typeface="黑体" panose="02010609060101010101" pitchFamily="49" charset="-122"/>
              </a:rPr>
              <a:t>，可以看到为了让前面分类错误的数据变为分类正确的，后面个体学习器的重要性（</a:t>
            </a:r>
            <a:r>
              <a:rPr lang="en-US" altLang="zh-CN" sz="2000" b="1" dirty="0">
                <a:latin typeface="黑体" panose="02010609060101010101" pitchFamily="49" charset="-122"/>
                <a:ea typeface="黑体" panose="02010609060101010101" pitchFamily="49" charset="-122"/>
              </a:rPr>
              <a:t>a</a:t>
            </a:r>
            <a:r>
              <a:rPr lang="zh-CN" altLang="en-US" sz="2000" b="1" dirty="0">
                <a:latin typeface="黑体" panose="02010609060101010101" pitchFamily="49" charset="-122"/>
                <a:ea typeface="黑体" panose="02010609060101010101" pitchFamily="49" charset="-122"/>
              </a:rPr>
              <a:t>）需要比前面的大。</a:t>
            </a: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40975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集成学习</a:t>
            </a:r>
            <a:endParaRPr altLang="zh-CN" dirty="0">
              <a:latin typeface="黑体" panose="02010609060101010101" pitchFamily="49" charset="-122"/>
              <a:ea typeface="黑体" panose="02010609060101010101" pitchFamily="49" charset="-122"/>
            </a:endParaRPr>
          </a:p>
        </p:txBody>
      </p:sp>
      <p:sp>
        <p:nvSpPr>
          <p:cNvPr id="26627" name="内容占位符 2"/>
          <p:cNvSpPr>
            <a:spLocks noGrp="1"/>
          </p:cNvSpPr>
          <p:nvPr>
            <p:ph idx="1"/>
          </p:nvPr>
        </p:nvSpPr>
        <p:spPr>
          <a:xfrm>
            <a:off x="176523" y="1129386"/>
            <a:ext cx="8317706" cy="3930451"/>
          </a:xfrm>
        </p:spPr>
        <p:txBody>
          <a:bodyPr vert="horz" lIns="91440" tIns="46800" rIns="91440" bIns="45720" rtlCol="0">
            <a:normAutofit/>
          </a:bodyPr>
          <a:lstStyle/>
          <a:p>
            <a:pPr>
              <a:lnSpc>
                <a:spcPct val="150000"/>
              </a:lnSpc>
            </a:pPr>
            <a:r>
              <a:rPr kumimoji="1" lang="zh-CN" altLang="en-US" b="1" dirty="0">
                <a:latin typeface="黑体" panose="02010609060101010101" pitchFamily="49" charset="-122"/>
                <a:ea typeface="黑体" panose="02010609060101010101" pitchFamily="49" charset="-122"/>
              </a:rPr>
              <a:t>如何得到若干个个体学习器有两种选择：</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第一种就是所有的个体学习器都是一个种类的，或者说是</a:t>
            </a:r>
            <a:r>
              <a:rPr kumimoji="1" lang="zh-CN" altLang="en-US" b="1" dirty="0">
                <a:solidFill>
                  <a:srgbClr val="FF0000"/>
                </a:solidFill>
                <a:latin typeface="黑体" panose="02010609060101010101" pitchFamily="49" charset="-122"/>
                <a:ea typeface="黑体" panose="02010609060101010101" pitchFamily="49" charset="-122"/>
              </a:rPr>
              <a:t>同质</a:t>
            </a:r>
            <a:r>
              <a:rPr kumimoji="1" lang="zh-CN" altLang="en-US" b="1" dirty="0">
                <a:latin typeface="黑体" panose="02010609060101010101" pitchFamily="49" charset="-122"/>
                <a:ea typeface="黑体" panose="02010609060101010101" pitchFamily="49" charset="-122"/>
              </a:rPr>
              <a:t>的。比如都是决策树个体学习器，或者都是神经网络个体学习器。</a:t>
            </a:r>
            <a:endParaRPr kumimoji="1" lang="en-US" altLang="zh-CN" b="1"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l"/>
            </a:pPr>
            <a:r>
              <a:rPr kumimoji="1" lang="zh-CN" altLang="en-US" b="1" dirty="0">
                <a:latin typeface="黑体" panose="02010609060101010101" pitchFamily="49" charset="-122"/>
                <a:ea typeface="黑体" panose="02010609060101010101" pitchFamily="49" charset="-122"/>
              </a:rPr>
              <a:t>第二种是所有的个体学习器不全是一个种类的，或者说是</a:t>
            </a:r>
            <a:r>
              <a:rPr kumimoji="1" lang="zh-CN" altLang="en-US" b="1" dirty="0">
                <a:solidFill>
                  <a:srgbClr val="FF0000"/>
                </a:solidFill>
                <a:latin typeface="黑体" panose="02010609060101010101" pitchFamily="49" charset="-122"/>
                <a:ea typeface="黑体" panose="02010609060101010101" pitchFamily="49" charset="-122"/>
              </a:rPr>
              <a:t>异质</a:t>
            </a:r>
            <a:r>
              <a:rPr kumimoji="1" lang="zh-CN" altLang="en-US" b="1" dirty="0">
                <a:latin typeface="黑体" panose="02010609060101010101" pitchFamily="49" charset="-122"/>
                <a:ea typeface="黑体" panose="02010609060101010101" pitchFamily="49" charset="-122"/>
              </a:rPr>
              <a:t>的。比如有一个分类问题，对训练集采用支持向量机个体学习器，逻辑回归个体学习器和朴素贝叶斯个体学习器来学习，再通过某种结合策略来确定最终的分类强学习器。</a:t>
            </a: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625990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p:sp>
        <p:nvSpPr>
          <p:cNvPr id="5" name="内容占位符 4"/>
          <p:cNvSpPr>
            <a:spLocks noGrp="1"/>
          </p:cNvSpPr>
          <p:nvPr>
            <p:ph idx="1"/>
          </p:nvPr>
        </p:nvSpPr>
        <p:spPr>
          <a:xfrm>
            <a:off x="260350" y="1266824"/>
            <a:ext cx="8616950" cy="575423"/>
          </a:xfrm>
        </p:spPr>
        <p:txBody>
          <a:bodyPr/>
          <a:lstStyle/>
          <a:p>
            <a:r>
              <a:rPr lang="zh-CN" altLang="en-US" b="1" dirty="0">
                <a:latin typeface="黑体" panose="02010609060101010101" pitchFamily="49" charset="-122"/>
                <a:ea typeface="黑体" panose="02010609060101010101" pitchFamily="49" charset="-122"/>
              </a:rPr>
              <a:t>基学习器的线性组合</a:t>
            </a:r>
          </a:p>
        </p:txBody>
      </p:sp>
      <p:sp>
        <p:nvSpPr>
          <p:cNvPr id="14" name="内容占位符 4"/>
          <p:cNvSpPr txBox="1">
            <a:spLocks/>
          </p:cNvSpPr>
          <p:nvPr/>
        </p:nvSpPr>
        <p:spPr>
          <a:xfrm>
            <a:off x="357169" y="2453857"/>
            <a:ext cx="8616950" cy="57542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最小化指数损失函数</a:t>
            </a:r>
          </a:p>
        </p:txBody>
      </p:sp>
      <p:pic>
        <p:nvPicPr>
          <p:cNvPr id="6" name="图片 5"/>
          <p:cNvPicPr>
            <a:picLocks noChangeAspect="1"/>
          </p:cNvPicPr>
          <p:nvPr/>
        </p:nvPicPr>
        <p:blipFill>
          <a:blip r:embed="rId3"/>
          <a:stretch>
            <a:fillRect/>
          </a:stretch>
        </p:blipFill>
        <p:spPr>
          <a:xfrm>
            <a:off x="3391688" y="1621295"/>
            <a:ext cx="2117603" cy="832562"/>
          </a:xfrm>
          <a:prstGeom prst="rect">
            <a:avLst/>
          </a:prstGeom>
        </p:spPr>
      </p:pic>
      <p:pic>
        <p:nvPicPr>
          <p:cNvPr id="10" name="图片 9"/>
          <p:cNvPicPr>
            <a:picLocks noChangeAspect="1"/>
          </p:cNvPicPr>
          <p:nvPr/>
        </p:nvPicPr>
        <p:blipFill>
          <a:blip r:embed="rId4"/>
          <a:stretch>
            <a:fillRect/>
          </a:stretch>
        </p:blipFill>
        <p:spPr>
          <a:xfrm>
            <a:off x="2355092" y="3012240"/>
            <a:ext cx="4003508" cy="628650"/>
          </a:xfrm>
          <a:prstGeom prst="rect">
            <a:avLst/>
          </a:prstGeom>
        </p:spPr>
      </p:pic>
      <p:pic>
        <p:nvPicPr>
          <p:cNvPr id="2" name="图片 1"/>
          <p:cNvPicPr>
            <a:picLocks noChangeAspect="1"/>
          </p:cNvPicPr>
          <p:nvPr/>
        </p:nvPicPr>
        <p:blipFill>
          <a:blip r:embed="rId5"/>
          <a:stretch>
            <a:fillRect/>
          </a:stretch>
        </p:blipFill>
        <p:spPr>
          <a:xfrm>
            <a:off x="489551" y="2915422"/>
            <a:ext cx="8486420" cy="3679016"/>
          </a:xfrm>
          <a:prstGeom prst="rect">
            <a:avLst/>
          </a:prstGeom>
        </p:spPr>
      </p:pic>
    </p:spTree>
    <p:extLst>
      <p:ext uri="{BB962C8B-B14F-4D97-AF65-F5344CB8AC3E}">
        <p14:creationId xmlns:p14="http://schemas.microsoft.com/office/powerpoint/2010/main" val="18821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mc:AlternateContent xmlns:mc="http://schemas.openxmlformats.org/markup-compatibility/2006" xmlns:a14="http://schemas.microsoft.com/office/drawing/2010/main">
        <mc:Choice Requires="a14">
          <p:sp>
            <p:nvSpPr>
              <p:cNvPr id="13" name="内容占位符 4"/>
              <p:cNvSpPr txBox="1">
                <a:spLocks/>
              </p:cNvSpPr>
              <p:nvPr/>
            </p:nvSpPr>
            <p:spPr>
              <a:xfrm>
                <a:off x="260350" y="1299077"/>
                <a:ext cx="8616950" cy="57542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若</a:t>
                </a:r>
                <a14:m>
                  <m:oMath xmlns:m="http://schemas.openxmlformats.org/officeDocument/2006/math">
                    <m:r>
                      <a:rPr lang="en-US" altLang="zh-CN" b="1" i="1" smtClean="0">
                        <a:latin typeface="Cambria Math" panose="02040503050406030204" pitchFamily="18" charset="0"/>
                      </a:rPr>
                      <m:t>𝑯</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latin typeface="黑体" panose="02010609060101010101" pitchFamily="49" charset="-122"/>
                    <a:ea typeface="黑体" panose="02010609060101010101" pitchFamily="49" charset="-122"/>
                  </a:rPr>
                  <a:t>能令指数损失函数最小化，则上式对</a:t>
                </a:r>
                <a14:m>
                  <m:oMath xmlns:m="http://schemas.openxmlformats.org/officeDocument/2006/math">
                    <m:r>
                      <a:rPr lang="en-US" altLang="zh-CN" b="1" i="1">
                        <a:latin typeface="Cambria Math" panose="02040503050406030204" pitchFamily="18" charset="0"/>
                      </a:rPr>
                      <m:t>𝑯</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en-US" b="1" dirty="0">
                    <a:latin typeface="黑体" panose="02010609060101010101" pitchFamily="49" charset="-122"/>
                    <a:ea typeface="黑体" panose="02010609060101010101" pitchFamily="49" charset="-122"/>
                  </a:rPr>
                  <a:t>的偏导值为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，即</a:t>
                </a:r>
                <a:endParaRPr lang="en-US" b="1" dirty="0">
                  <a:latin typeface="黑体" panose="02010609060101010101" pitchFamily="49" charset="-122"/>
                  <a:ea typeface="黑体" panose="02010609060101010101" pitchFamily="49" charset="-122"/>
                </a:endParaRPr>
              </a:p>
            </p:txBody>
          </p:sp>
        </mc:Choice>
        <mc:Fallback xmlns="">
          <p:sp>
            <p:nvSpPr>
              <p:cNvPr id="13" name="内容占位符 4"/>
              <p:cNvSpPr txBox="1">
                <a:spLocks noRot="1" noChangeAspect="1" noMove="1" noResize="1" noEditPoints="1" noAdjustHandles="1" noChangeArrowheads="1" noChangeShapeType="1" noTextEdit="1"/>
              </p:cNvSpPr>
              <p:nvPr/>
            </p:nvSpPr>
            <p:spPr>
              <a:xfrm>
                <a:off x="260350" y="1299077"/>
                <a:ext cx="8616950" cy="575423"/>
              </a:xfrm>
              <a:prstGeom prst="rect">
                <a:avLst/>
              </a:prstGeom>
              <a:blipFill>
                <a:blip r:embed="rId3"/>
                <a:stretch>
                  <a:fillRect l="-637" t="-127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4"/>
              <p:cNvSpPr txBox="1">
                <a:spLocks/>
              </p:cNvSpPr>
              <p:nvPr/>
            </p:nvSpPr>
            <p:spPr>
              <a:xfrm>
                <a:off x="4419051" y="4543532"/>
                <a:ext cx="4519997" cy="172359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3600"/>
                  </a:spcBef>
                  <a:buNone/>
                </a:pPr>
                <a14:m>
                  <m:oMath xmlns:m="http://schemas.openxmlformats.org/officeDocument/2006/math">
                    <m:r>
                      <a:rPr lang="en-US" altLang="zh-CN" sz="2000" b="1" i="1">
                        <a:latin typeface="Cambria Math" panose="02040503050406030204" pitchFamily="18" charset="0"/>
                      </a:rPr>
                      <m:t>𝐬𝐢𝐠𝐧</m:t>
                    </m:r>
                    <m:r>
                      <a:rPr lang="en-US" altLang="zh-CN" sz="2000" b="1">
                        <a:latin typeface="Cambria Math" panose="02040503050406030204" pitchFamily="18" charset="0"/>
                      </a:rPr>
                      <m:t>(</m:t>
                    </m:r>
                    <m:r>
                      <a:rPr lang="en-US" altLang="zh-CN" sz="2000" b="1" i="1">
                        <a:latin typeface="Cambria Math" panose="02040503050406030204" pitchFamily="18" charset="0"/>
                      </a:rPr>
                      <m:t>𝐇</m:t>
                    </m:r>
                    <m:r>
                      <a:rPr lang="en-US" altLang="zh-CN" sz="2000" b="1">
                        <a:latin typeface="Cambria Math" panose="02040503050406030204" pitchFamily="18" charset="0"/>
                      </a:rPr>
                      <m:t>(</m:t>
                    </m:r>
                    <m:r>
                      <a:rPr lang="en-US" altLang="zh-CN" sz="2000" b="1" i="1">
                        <a:latin typeface="Cambria Math" panose="02040503050406030204" pitchFamily="18" charset="0"/>
                      </a:rPr>
                      <m:t>𝐱</m:t>
                    </m:r>
                    <m:r>
                      <a:rPr lang="en-US" altLang="zh-CN" sz="2000" b="1">
                        <a:latin typeface="Cambria Math" panose="02040503050406030204" pitchFamily="18" charset="0"/>
                      </a:rPr>
                      <m:t>))</m:t>
                    </m:r>
                    <m:r>
                      <a:rPr lang="en-US" altLang="zh-CN" sz="2000" b="1">
                        <a:latin typeface="Cambria Math" panose="02040503050406030204" pitchFamily="18" charset="0"/>
                      </a:rPr>
                      <m:t>达到了</m:t>
                    </m:r>
                  </m:oMath>
                </a14:m>
                <a:r>
                  <a:rPr lang="zh-CN" altLang="en-US" sz="2000" b="1" dirty="0">
                    <a:latin typeface="黑体" panose="02010609060101010101" pitchFamily="49" charset="-122"/>
                    <a:ea typeface="黑体" panose="02010609060101010101" pitchFamily="49" charset="-122"/>
                  </a:rPr>
                  <a:t>贝叶斯最优错误率，说明指数损失函数是分类任务原来</a:t>
                </a:r>
                <a:r>
                  <a:rPr lang="en-US" altLang="zh-CN" sz="2000" b="1" dirty="0">
                    <a:latin typeface="黑体" panose="02010609060101010101" pitchFamily="49" charset="-122"/>
                    <a:ea typeface="黑体" panose="02010609060101010101" pitchFamily="49" charset="-122"/>
                  </a:rPr>
                  <a:t>0/1</a:t>
                </a:r>
                <a:r>
                  <a:rPr lang="zh-CN" altLang="en-US" sz="2000" b="1" dirty="0">
                    <a:latin typeface="黑体" panose="02010609060101010101" pitchFamily="49" charset="-122"/>
                    <a:ea typeface="黑体" panose="02010609060101010101" pitchFamily="49" charset="-122"/>
                  </a:rPr>
                  <a:t>损失函数的一致的替代函数。</a:t>
                </a:r>
              </a:p>
            </p:txBody>
          </p:sp>
        </mc:Choice>
        <mc:Fallback xmlns="">
          <p:sp>
            <p:nvSpPr>
              <p:cNvPr id="18" name="内容占位符 4"/>
              <p:cNvSpPr txBox="1">
                <a:spLocks noRot="1" noChangeAspect="1" noMove="1" noResize="1" noEditPoints="1" noAdjustHandles="1" noChangeArrowheads="1" noChangeShapeType="1" noTextEdit="1"/>
              </p:cNvSpPr>
              <p:nvPr/>
            </p:nvSpPr>
            <p:spPr>
              <a:xfrm>
                <a:off x="4419051" y="4543532"/>
                <a:ext cx="4519997" cy="1723590"/>
              </a:xfrm>
              <a:prstGeom prst="rect">
                <a:avLst/>
              </a:prstGeom>
              <a:blipFill>
                <a:blip r:embed="rId4"/>
                <a:stretch>
                  <a:fillRect l="-1484" r="-540"/>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835482" y="1874500"/>
            <a:ext cx="5843567" cy="709966"/>
          </a:xfrm>
          <a:prstGeom prst="rect">
            <a:avLst/>
          </a:prstGeom>
        </p:spPr>
      </p:pic>
      <p:pic>
        <p:nvPicPr>
          <p:cNvPr id="12" name="图片 11"/>
          <p:cNvPicPr>
            <a:picLocks noChangeAspect="1"/>
          </p:cNvPicPr>
          <p:nvPr/>
        </p:nvPicPr>
        <p:blipFill>
          <a:blip r:embed="rId6"/>
          <a:stretch>
            <a:fillRect/>
          </a:stretch>
        </p:blipFill>
        <p:spPr>
          <a:xfrm>
            <a:off x="6110082" y="2489372"/>
            <a:ext cx="2828966" cy="691168"/>
          </a:xfrm>
          <a:prstGeom prst="rect">
            <a:avLst/>
          </a:prstGeom>
        </p:spPr>
      </p:pic>
      <p:pic>
        <p:nvPicPr>
          <p:cNvPr id="15" name="图片 14"/>
          <p:cNvPicPr>
            <a:picLocks noChangeAspect="1"/>
          </p:cNvPicPr>
          <p:nvPr/>
        </p:nvPicPr>
        <p:blipFill>
          <a:blip r:embed="rId7"/>
          <a:stretch>
            <a:fillRect/>
          </a:stretch>
        </p:blipFill>
        <p:spPr>
          <a:xfrm>
            <a:off x="699737" y="2770774"/>
            <a:ext cx="5210299" cy="2041462"/>
          </a:xfrm>
          <a:prstGeom prst="rect">
            <a:avLst/>
          </a:prstGeom>
        </p:spPr>
      </p:pic>
    </p:spTree>
    <p:extLst>
      <p:ext uri="{BB962C8B-B14F-4D97-AF65-F5344CB8AC3E}">
        <p14:creationId xmlns:p14="http://schemas.microsoft.com/office/powerpoint/2010/main" val="18533675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100052"/>
                <a:ext cx="8616950" cy="575423"/>
              </a:xfrm>
            </p:spPr>
            <p:txBody>
              <a:bodyPr>
                <a:noAutofit/>
              </a:bodyPr>
              <a:lstStyle/>
              <a:p>
                <a:r>
                  <a:rPr lang="zh-CN" altLang="en-US" b="1" dirty="0">
                    <a:latin typeface="黑体" panose="02010609060101010101" pitchFamily="49" charset="-122"/>
                    <a:ea typeface="黑体" panose="02010609060101010101" pitchFamily="49" charset="-122"/>
                  </a:rPr>
                  <a:t>当基分类器</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𝒕</m:t>
                        </m:r>
                      </m:sub>
                    </m:sSub>
                  </m:oMath>
                </a14:m>
                <a:r>
                  <a:rPr lang="zh-CN" altLang="en-US" b="1" dirty="0" smtClean="0">
                    <a:latin typeface="黑体" panose="02010609060101010101" pitchFamily="49" charset="-122"/>
                    <a:ea typeface="黑体" panose="02010609060101010101" pitchFamily="49" charset="-122"/>
                  </a:rPr>
                  <a:t>基于分布</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𝑫</m:t>
                        </m:r>
                      </m:e>
                      <m:sub>
                        <m:r>
                          <a:rPr lang="en-US" altLang="zh-CN" b="1" i="1" dirty="0">
                            <a:latin typeface="Cambria Math" panose="02040503050406030204" pitchFamily="18" charset="0"/>
                          </a:rPr>
                          <m:t>𝒕</m:t>
                        </m:r>
                      </m:sub>
                    </m:sSub>
                  </m:oMath>
                </a14:m>
                <a:r>
                  <a:rPr lang="zh-CN" altLang="en-US" b="1" dirty="0" smtClean="0">
                    <a:latin typeface="黑体" panose="02010609060101010101" pitchFamily="49" charset="-122"/>
                    <a:ea typeface="黑体" panose="02010609060101010101" pitchFamily="49" charset="-122"/>
                  </a:rPr>
                  <a:t>产生后，</a:t>
                </a:r>
                <a:r>
                  <a:rPr lang="zh-CN" altLang="en-US" b="1" dirty="0">
                    <a:latin typeface="黑体" panose="02010609060101010101" pitchFamily="49" charset="-122"/>
                    <a:ea typeface="黑体" panose="02010609060101010101" pitchFamily="49" charset="-122"/>
                  </a:rPr>
                  <a:t>该基分类器的权重</a:t>
                </a:r>
                <a14:m>
                  <m:oMath xmlns:m="http://schemas.openxmlformats.org/officeDocument/2006/math">
                    <m:sSub>
                      <m:sSubPr>
                        <m:ctrlPr>
                          <a:rPr lang="en-US" altLang="zh-CN" b="1" i="1">
                            <a:latin typeface="Cambria Math" panose="02040503050406030204" pitchFamily="18" charset="0"/>
                          </a:rPr>
                        </m:ctrlPr>
                      </m:sSubPr>
                      <m:e>
                        <m:r>
                          <a:rPr lang="zh-CN" altLang="en-US" b="1" i="1" dirty="0">
                            <a:latin typeface="Cambria Math" panose="02040503050406030204" pitchFamily="18" charset="0"/>
                          </a:rPr>
                          <m:t>𝜶</m:t>
                        </m:r>
                      </m:e>
                      <m:sub>
                        <m:r>
                          <a:rPr lang="en-US" altLang="zh-CN" b="1" i="1">
                            <a:latin typeface="Cambria Math" panose="02040503050406030204" pitchFamily="18" charset="0"/>
                          </a:rPr>
                          <m:t>𝒕</m:t>
                        </m:r>
                      </m:sub>
                    </m:sSub>
                  </m:oMath>
                </a14:m>
                <a:r>
                  <a:rPr lang="zh-CN" altLang="en-US" b="1" dirty="0" smtClean="0">
                    <a:latin typeface="黑体" panose="02010609060101010101" pitchFamily="49" charset="-122"/>
                    <a:ea typeface="黑体" panose="02010609060101010101" pitchFamily="49" charset="-122"/>
                  </a:rPr>
                  <a:t>应使得</a:t>
                </a:r>
                <a14:m>
                  <m:oMath xmlns:m="http://schemas.openxmlformats.org/officeDocument/2006/math">
                    <m:sSub>
                      <m:sSubPr>
                        <m:ctrlPr>
                          <a:rPr lang="en-US" altLang="zh-CN" b="1" i="1" dirty="0">
                            <a:latin typeface="Cambria Math" panose="02040503050406030204" pitchFamily="18" charset="0"/>
                          </a:rPr>
                        </m:ctrlPr>
                      </m:sSubPr>
                      <m:e>
                        <m:r>
                          <a:rPr lang="zh-CN" altLang="en-US" b="1" i="1" dirty="0">
                            <a:latin typeface="Cambria Math" panose="02040503050406030204" pitchFamily="18" charset="0"/>
                          </a:rPr>
                          <m:t>𝜶</m:t>
                        </m:r>
                      </m:e>
                      <m:sub>
                        <m:r>
                          <a:rPr lang="en-US" altLang="zh-CN" b="1" i="1" dirty="0">
                            <a:latin typeface="Cambria Math" panose="02040503050406030204" pitchFamily="18" charset="0"/>
                          </a:rPr>
                          <m:t>𝒕</m:t>
                        </m:r>
                      </m:sub>
                    </m:sSub>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𝒉</m:t>
                        </m:r>
                      </m:e>
                      <m:sub>
                        <m:r>
                          <a:rPr lang="en-US" altLang="zh-CN" b="1" i="1" dirty="0">
                            <a:latin typeface="Cambria Math" panose="02040503050406030204" pitchFamily="18" charset="0"/>
                          </a:rPr>
                          <m:t>𝒕</m:t>
                        </m:r>
                      </m:sub>
                    </m:sSub>
                  </m:oMath>
                </a14:m>
                <a:r>
                  <a:rPr lang="zh-CN" altLang="en-US" b="1" dirty="0">
                    <a:latin typeface="黑体" panose="02010609060101010101" pitchFamily="49" charset="-122"/>
                    <a:ea typeface="黑体" panose="02010609060101010101" pitchFamily="49" charset="-122"/>
                  </a:rPr>
                  <a:t>最小化指数损失函数</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100052"/>
                <a:ext cx="8616950" cy="575423"/>
              </a:xfrm>
              <a:blipFill>
                <a:blip r:embed="rId3"/>
                <a:stretch>
                  <a:fillRect l="-778" t="-14737" b="-38947"/>
                </a:stretch>
              </a:blipFill>
            </p:spPr>
            <p:txBody>
              <a:bodyPr/>
              <a:lstStyle/>
              <a:p>
                <a:r>
                  <a:rPr lang="zh-CN" altLang="en-US">
                    <a:noFill/>
                  </a:rPr>
                  <a:t> </a:t>
                </a:r>
              </a:p>
            </p:txBody>
          </p:sp>
        </mc:Fallback>
      </mc:AlternateContent>
      <p:sp>
        <p:nvSpPr>
          <p:cNvPr id="10" name="内容占位符 4"/>
          <p:cNvSpPr txBox="1">
            <a:spLocks/>
          </p:cNvSpPr>
          <p:nvPr/>
        </p:nvSpPr>
        <p:spPr>
          <a:xfrm>
            <a:off x="260350" y="4136952"/>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令指数损失函数的导数为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，即</a:t>
            </a:r>
          </a:p>
        </p:txBody>
      </p:sp>
      <p:pic>
        <p:nvPicPr>
          <p:cNvPr id="4" name="图片 3"/>
          <p:cNvPicPr>
            <a:picLocks noChangeAspect="1"/>
          </p:cNvPicPr>
          <p:nvPr/>
        </p:nvPicPr>
        <p:blipFill>
          <a:blip r:embed="rId4"/>
          <a:stretch>
            <a:fillRect/>
          </a:stretch>
        </p:blipFill>
        <p:spPr>
          <a:xfrm>
            <a:off x="629969" y="1892112"/>
            <a:ext cx="7517081" cy="1954441"/>
          </a:xfrm>
          <a:prstGeom prst="rect">
            <a:avLst/>
          </a:prstGeom>
        </p:spPr>
      </p:pic>
      <p:pic>
        <p:nvPicPr>
          <p:cNvPr id="5" name="图片 4"/>
          <p:cNvPicPr>
            <a:picLocks noChangeAspect="1"/>
          </p:cNvPicPr>
          <p:nvPr/>
        </p:nvPicPr>
        <p:blipFill>
          <a:blip r:embed="rId5"/>
          <a:stretch>
            <a:fillRect/>
          </a:stretch>
        </p:blipFill>
        <p:spPr>
          <a:xfrm>
            <a:off x="5305736" y="3538678"/>
            <a:ext cx="2841314" cy="426682"/>
          </a:xfrm>
          <a:prstGeom prst="rect">
            <a:avLst/>
          </a:prstGeom>
        </p:spPr>
      </p:pic>
      <p:pic>
        <p:nvPicPr>
          <p:cNvPr id="12" name="图片 11"/>
          <p:cNvPicPr>
            <a:picLocks noChangeAspect="1"/>
          </p:cNvPicPr>
          <p:nvPr/>
        </p:nvPicPr>
        <p:blipFill>
          <a:blip r:embed="rId6"/>
          <a:stretch>
            <a:fillRect/>
          </a:stretch>
        </p:blipFill>
        <p:spPr>
          <a:xfrm>
            <a:off x="906494" y="4772713"/>
            <a:ext cx="4948041" cy="846094"/>
          </a:xfrm>
          <a:prstGeom prst="rect">
            <a:avLst/>
          </a:prstGeom>
        </p:spPr>
      </p:pic>
      <p:pic>
        <p:nvPicPr>
          <p:cNvPr id="13" name="图片 12"/>
          <p:cNvPicPr>
            <a:picLocks noChangeAspect="1"/>
          </p:cNvPicPr>
          <p:nvPr/>
        </p:nvPicPr>
        <p:blipFill>
          <a:blip r:embed="rId7"/>
          <a:stretch>
            <a:fillRect/>
          </a:stretch>
        </p:blipFill>
        <p:spPr>
          <a:xfrm>
            <a:off x="6306899" y="5244750"/>
            <a:ext cx="2118036" cy="748114"/>
          </a:xfrm>
          <a:prstGeom prst="rect">
            <a:avLst/>
          </a:prstGeom>
        </p:spPr>
      </p:pic>
    </p:spTree>
    <p:extLst>
      <p:ext uri="{BB962C8B-B14F-4D97-AF65-F5344CB8AC3E}">
        <p14:creationId xmlns:p14="http://schemas.microsoft.com/office/powerpoint/2010/main" val="1884167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266824"/>
                <a:ext cx="8616950" cy="575423"/>
              </a:xfrm>
            </p:spPr>
            <p:txBody>
              <a:bodyPr>
                <a:noAutofit/>
              </a:bodyPr>
              <a:lstStyle/>
              <a:p>
                <a:r>
                  <a:rPr lang="zh-CN" altLang="en-US" b="1" dirty="0">
                    <a:latin typeface="黑体" panose="02010609060101010101" pitchFamily="49" charset="-122"/>
                    <a:ea typeface="黑体" panose="02010609060101010101" pitchFamily="49" charset="-122"/>
                  </a:rPr>
                  <a:t>在获得</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1" i="1">
                            <a:latin typeface="Cambria Math" panose="02040503050406030204" pitchFamily="18" charset="0"/>
                          </a:rPr>
                          <m:t>𝐭</m:t>
                        </m:r>
                        <m:r>
                          <a:rPr lang="en-US" altLang="zh-CN" b="1" i="0" smtClean="0">
                            <a:latin typeface="Cambria Math" panose="02040503050406030204" pitchFamily="18" charset="0"/>
                          </a:rPr>
                          <m:t>−</m:t>
                        </m:r>
                        <m:r>
                          <a:rPr lang="en-US" altLang="zh-CN" b="1" i="1" smtClean="0">
                            <a:latin typeface="Cambria Math" panose="02040503050406030204" pitchFamily="18" charset="0"/>
                          </a:rPr>
                          <m:t>𝟏</m:t>
                        </m:r>
                      </m:sub>
                    </m:sSub>
                  </m:oMath>
                </a14:m>
                <a:r>
                  <a:rPr lang="zh-CN" altLang="en-US" b="1" dirty="0" smtClean="0">
                    <a:latin typeface="黑体" panose="02010609060101010101" pitchFamily="49" charset="-122"/>
                    <a:ea typeface="黑体" panose="02010609060101010101" pitchFamily="49" charset="-122"/>
                  </a:rPr>
                  <a:t>之后的</a:t>
                </a:r>
                <a:r>
                  <a:rPr lang="zh-CN" altLang="en-US" b="1" dirty="0">
                    <a:latin typeface="黑体" panose="02010609060101010101" pitchFamily="49" charset="-122"/>
                    <a:ea typeface="黑体" panose="02010609060101010101" pitchFamily="49" charset="-122"/>
                  </a:rPr>
                  <a:t>样本分布进行调整，使得下一轮的基学习器</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𝒕</m:t>
                        </m:r>
                      </m:sub>
                    </m:sSub>
                  </m:oMath>
                </a14:m>
                <a:r>
                  <a:rPr lang="zh-CN" altLang="en-US" b="1" dirty="0">
                    <a:latin typeface="黑体" panose="02010609060101010101" pitchFamily="49" charset="-122"/>
                    <a:ea typeface="黑体" panose="02010609060101010101" pitchFamily="49" charset="-122"/>
                  </a:rPr>
                  <a:t>能纠正</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𝑯</m:t>
                        </m:r>
                      </m:e>
                      <m:sub>
                        <m:r>
                          <a:rPr lang="en-US" altLang="zh-CN" b="1" i="1">
                            <a:latin typeface="Cambria Math" panose="02040503050406030204" pitchFamily="18" charset="0"/>
                          </a:rPr>
                          <m:t>𝐭</m:t>
                        </m:r>
                        <m:r>
                          <a:rPr lang="en-US" altLang="zh-CN" b="1">
                            <a:latin typeface="Cambria Math" panose="02040503050406030204" pitchFamily="18" charset="0"/>
                          </a:rPr>
                          <m:t>−</m:t>
                        </m:r>
                        <m:r>
                          <a:rPr lang="en-US" altLang="zh-CN" b="1" i="1">
                            <a:latin typeface="Cambria Math" panose="02040503050406030204" pitchFamily="18" charset="0"/>
                          </a:rPr>
                          <m:t>𝟏</m:t>
                        </m:r>
                      </m:sub>
                    </m:sSub>
                  </m:oMath>
                </a14:m>
                <a:r>
                  <a:rPr lang="zh-CN" altLang="en-US" b="1" dirty="0">
                    <a:latin typeface="黑体" panose="02010609060101010101" pitchFamily="49" charset="-122"/>
                    <a:ea typeface="黑体" panose="02010609060101010101" pitchFamily="49" charset="-122"/>
                  </a:rPr>
                  <a:t>的一些错误，理想的</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𝒕</m:t>
                        </m:r>
                      </m:sub>
                    </m:sSub>
                  </m:oMath>
                </a14:m>
                <a:r>
                  <a:rPr lang="zh-CN" altLang="en-US" b="1" dirty="0">
                    <a:latin typeface="黑体" panose="02010609060101010101" pitchFamily="49" charset="-122"/>
                    <a:ea typeface="黑体" panose="02010609060101010101" pitchFamily="49" charset="-122"/>
                  </a:rPr>
                  <a:t>能纠正全部错误</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266824"/>
                <a:ext cx="8616950" cy="575423"/>
              </a:xfrm>
              <a:blipFill>
                <a:blip r:embed="rId3"/>
                <a:stretch>
                  <a:fillRect l="-778" t="-15957" b="-39362"/>
                </a:stretch>
              </a:blipFill>
            </p:spPr>
            <p:txBody>
              <a:bodyPr/>
              <a:lstStyle/>
              <a:p>
                <a:r>
                  <a:rPr lang="zh-CN" altLang="en-US">
                    <a:noFill/>
                  </a:rPr>
                  <a:t> </a:t>
                </a:r>
              </a:p>
            </p:txBody>
          </p:sp>
        </mc:Fallback>
      </mc:AlternateContent>
      <p:sp>
        <p:nvSpPr>
          <p:cNvPr id="10" name="内容占位符 4"/>
          <p:cNvSpPr txBox="1">
            <a:spLocks/>
          </p:cNvSpPr>
          <p:nvPr/>
        </p:nvSpPr>
        <p:spPr>
          <a:xfrm>
            <a:off x="260350" y="3482305"/>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泰勒展开近似为</a:t>
            </a:r>
          </a:p>
        </p:txBody>
      </p:sp>
      <p:pic>
        <p:nvPicPr>
          <p:cNvPr id="7" name="图片 6"/>
          <p:cNvPicPr>
            <a:picLocks noChangeAspect="1"/>
          </p:cNvPicPr>
          <p:nvPr/>
        </p:nvPicPr>
        <p:blipFill>
          <a:blip r:embed="rId4"/>
          <a:stretch>
            <a:fillRect/>
          </a:stretch>
        </p:blipFill>
        <p:spPr>
          <a:xfrm>
            <a:off x="1271649" y="2023758"/>
            <a:ext cx="6594351" cy="1277036"/>
          </a:xfrm>
          <a:prstGeom prst="rect">
            <a:avLst/>
          </a:prstGeom>
        </p:spPr>
      </p:pic>
      <p:pic>
        <p:nvPicPr>
          <p:cNvPr id="8" name="图片 7"/>
          <p:cNvPicPr>
            <a:picLocks noChangeAspect="1"/>
          </p:cNvPicPr>
          <p:nvPr/>
        </p:nvPicPr>
        <p:blipFill>
          <a:blip r:embed="rId5"/>
          <a:stretch>
            <a:fillRect/>
          </a:stretch>
        </p:blipFill>
        <p:spPr>
          <a:xfrm>
            <a:off x="926276" y="4154969"/>
            <a:ext cx="7711710" cy="1317272"/>
          </a:xfrm>
          <a:prstGeom prst="rect">
            <a:avLst/>
          </a:prstGeom>
        </p:spPr>
      </p:pic>
    </p:spTree>
    <p:extLst>
      <p:ext uri="{BB962C8B-B14F-4D97-AF65-F5344CB8AC3E}">
        <p14:creationId xmlns:p14="http://schemas.microsoft.com/office/powerpoint/2010/main" val="201305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6" name="内容占位符 4"/>
          <p:cNvSpPr>
            <a:spLocks noGrp="1"/>
          </p:cNvSpPr>
          <p:nvPr>
            <p:ph idx="1"/>
          </p:nvPr>
        </p:nvSpPr>
        <p:spPr>
          <a:xfrm>
            <a:off x="260350" y="1266824"/>
            <a:ext cx="8616950" cy="575423"/>
          </a:xfrm>
        </p:spPr>
        <p:txBody>
          <a:bodyPr>
            <a:noAutofit/>
          </a:bodyPr>
          <a:lstStyle/>
          <a:p>
            <a:r>
              <a:rPr lang="zh-CN" altLang="en-US" b="1" dirty="0">
                <a:latin typeface="黑体" panose="02010609060101010101" pitchFamily="49" charset="-122"/>
                <a:ea typeface="黑体" panose="02010609060101010101" pitchFamily="49" charset="-122"/>
              </a:rPr>
              <a:t>于是，理想的基学习器：</a:t>
            </a:r>
          </a:p>
        </p:txBody>
      </p:sp>
      <p:sp>
        <p:nvSpPr>
          <p:cNvPr id="12" name="内容占位符 4"/>
          <p:cNvSpPr txBox="1">
            <a:spLocks/>
          </p:cNvSpPr>
          <p:nvPr/>
        </p:nvSpPr>
        <p:spPr>
          <a:xfrm>
            <a:off x="390978" y="4778698"/>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注意到                     是一个常数，令</a:t>
            </a:r>
            <a:r>
              <a:rPr lang="en-US" altLang="zh-CN" b="1" dirty="0">
                <a:latin typeface="黑体" panose="02010609060101010101" pitchFamily="49" charset="-122"/>
                <a:ea typeface="黑体" panose="02010609060101010101" pitchFamily="49" charset="-122"/>
              </a:rPr>
              <a:t>D</a:t>
            </a:r>
            <a:r>
              <a:rPr lang="en-US" altLang="zh-CN" b="1" baseline="-25000"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 表示一个分布</a:t>
            </a:r>
            <a:r>
              <a:rPr lang="en-US" altLang="zh-CN" b="1" dirty="0">
                <a:latin typeface="黑体" panose="02010609060101010101" pitchFamily="49" charset="-122"/>
                <a:ea typeface="黑体" panose="02010609060101010101" pitchFamily="49" charset="-122"/>
              </a:rPr>
              <a:t>:</a:t>
            </a:r>
            <a:r>
              <a:rPr lang="zh-CN" altLang="en-US" b="1" baseline="-25000" dirty="0">
                <a:latin typeface="黑体" panose="02010609060101010101" pitchFamily="49" charset="-122"/>
                <a:ea typeface="黑体" panose="02010609060101010101" pitchFamily="49" charset="-122"/>
              </a:rPr>
              <a:t> </a:t>
            </a:r>
          </a:p>
        </p:txBody>
      </p:sp>
      <p:pic>
        <p:nvPicPr>
          <p:cNvPr id="3" name="图片 2"/>
          <p:cNvPicPr>
            <a:picLocks noChangeAspect="1"/>
          </p:cNvPicPr>
          <p:nvPr/>
        </p:nvPicPr>
        <p:blipFill>
          <a:blip r:embed="rId3"/>
          <a:stretch>
            <a:fillRect/>
          </a:stretch>
        </p:blipFill>
        <p:spPr>
          <a:xfrm>
            <a:off x="2180854" y="1898454"/>
            <a:ext cx="4045692" cy="667436"/>
          </a:xfrm>
          <a:prstGeom prst="rect">
            <a:avLst/>
          </a:prstGeom>
        </p:spPr>
      </p:pic>
      <p:pic>
        <p:nvPicPr>
          <p:cNvPr id="4" name="图片 3"/>
          <p:cNvPicPr>
            <a:picLocks noChangeAspect="1"/>
          </p:cNvPicPr>
          <p:nvPr/>
        </p:nvPicPr>
        <p:blipFill>
          <a:blip r:embed="rId4"/>
          <a:stretch>
            <a:fillRect/>
          </a:stretch>
        </p:blipFill>
        <p:spPr>
          <a:xfrm>
            <a:off x="2800185" y="2417778"/>
            <a:ext cx="5346865" cy="2142316"/>
          </a:xfrm>
          <a:prstGeom prst="rect">
            <a:avLst/>
          </a:prstGeom>
        </p:spPr>
      </p:pic>
      <p:pic>
        <p:nvPicPr>
          <p:cNvPr id="5" name="图片 4"/>
          <p:cNvPicPr>
            <a:picLocks noChangeAspect="1"/>
          </p:cNvPicPr>
          <p:nvPr/>
        </p:nvPicPr>
        <p:blipFill>
          <a:blip r:embed="rId5"/>
          <a:stretch>
            <a:fillRect/>
          </a:stretch>
        </p:blipFill>
        <p:spPr>
          <a:xfrm>
            <a:off x="1704027" y="4701903"/>
            <a:ext cx="2864798" cy="585415"/>
          </a:xfrm>
          <a:prstGeom prst="rect">
            <a:avLst/>
          </a:prstGeom>
        </p:spPr>
      </p:pic>
      <p:pic>
        <p:nvPicPr>
          <p:cNvPr id="10" name="图片 9"/>
          <p:cNvPicPr>
            <a:picLocks noChangeAspect="1"/>
          </p:cNvPicPr>
          <p:nvPr/>
        </p:nvPicPr>
        <p:blipFill>
          <a:blip r:embed="rId6"/>
          <a:stretch>
            <a:fillRect/>
          </a:stretch>
        </p:blipFill>
        <p:spPr>
          <a:xfrm>
            <a:off x="2602613" y="5215906"/>
            <a:ext cx="3932424" cy="885370"/>
          </a:xfrm>
          <a:prstGeom prst="rect">
            <a:avLst/>
          </a:prstGeom>
        </p:spPr>
      </p:pic>
    </p:spTree>
    <p:extLst>
      <p:ext uri="{BB962C8B-B14F-4D97-AF65-F5344CB8AC3E}">
        <p14:creationId xmlns:p14="http://schemas.microsoft.com/office/powerpoint/2010/main" val="7765320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p:sp>
        <p:nvSpPr>
          <p:cNvPr id="6" name="内容占位符 4"/>
          <p:cNvSpPr>
            <a:spLocks noGrp="1"/>
          </p:cNvSpPr>
          <p:nvPr>
            <p:ph idx="1"/>
          </p:nvPr>
        </p:nvSpPr>
        <p:spPr>
          <a:xfrm>
            <a:off x="260350" y="1266824"/>
            <a:ext cx="8616950" cy="575423"/>
          </a:xfrm>
        </p:spPr>
        <p:txBody>
          <a:bodyPr>
            <a:noAutofit/>
          </a:bodyPr>
          <a:lstStyle/>
          <a:p>
            <a:r>
              <a:rPr lang="zh-CN" altLang="en-US" b="1" dirty="0">
                <a:latin typeface="黑体" panose="02010609060101010101" pitchFamily="49" charset="-122"/>
                <a:ea typeface="黑体" panose="02010609060101010101" pitchFamily="49" charset="-122"/>
              </a:rPr>
              <a:t>根据数学期望的定义，这等价于令</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476250" y="1842247"/>
            <a:ext cx="5696445" cy="1542230"/>
          </a:xfrm>
          <a:prstGeom prst="rect">
            <a:avLst/>
          </a:prstGeom>
        </p:spPr>
      </p:pic>
      <mc:AlternateContent xmlns:mc="http://schemas.openxmlformats.org/markup-compatibility/2006" xmlns:a14="http://schemas.microsoft.com/office/drawing/2010/main">
        <mc:Choice Requires="a14">
          <p:sp>
            <p:nvSpPr>
              <p:cNvPr id="8" name="内容占位符 4"/>
              <p:cNvSpPr txBox="1">
                <a:spLocks/>
              </p:cNvSpPr>
              <p:nvPr/>
            </p:nvSpPr>
            <p:spPr>
              <a:xfrm>
                <a:off x="260350" y="3580533"/>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由</a:t>
                </a:r>
                <a14:m>
                  <m:oMath xmlns:m="http://schemas.openxmlformats.org/officeDocument/2006/math">
                    <m:r>
                      <a:rPr lang="en-US" altLang="zh-CN" b="1" i="1" smtClean="0">
                        <a:latin typeface="Cambria Math" charset="0"/>
                      </a:rPr>
                      <m:t>𝒇</m:t>
                    </m:r>
                    <m:d>
                      <m:dPr>
                        <m:ctrlPr>
                          <a:rPr lang="en-US" altLang="zh-CN" b="1" i="1" smtClean="0">
                            <a:latin typeface="Cambria Math" panose="02040503050406030204" pitchFamily="18" charset="0"/>
                          </a:rPr>
                        </m:ctrlPr>
                      </m:dPr>
                      <m:e>
                        <m:r>
                          <a:rPr lang="en-US" altLang="zh-CN" b="1" i="1" smtClean="0">
                            <a:latin typeface="Cambria Math" charset="0"/>
                          </a:rPr>
                          <m:t>𝒙</m:t>
                        </m:r>
                      </m:e>
                    </m:d>
                    <m:r>
                      <a:rPr lang="en-US" altLang="zh-CN" b="1" i="1" smtClean="0">
                        <a:latin typeface="Cambria Math" charset="0"/>
                      </a:rPr>
                      <m:t>,</m:t>
                    </m:r>
                    <m:r>
                      <a:rPr lang="en-US" altLang="zh-CN" b="1" i="1" smtClean="0">
                        <a:latin typeface="Cambria Math" charset="0"/>
                      </a:rPr>
                      <m:t>𝒉</m:t>
                    </m:r>
                    <m:d>
                      <m:dPr>
                        <m:ctrlPr>
                          <a:rPr lang="en-US" altLang="zh-CN" b="1" i="1" smtClean="0">
                            <a:latin typeface="Cambria Math" panose="02040503050406030204" pitchFamily="18" charset="0"/>
                          </a:rPr>
                        </m:ctrlPr>
                      </m:dPr>
                      <m:e>
                        <m:r>
                          <a:rPr lang="en-US" altLang="zh-CN" b="1" i="1" smtClean="0">
                            <a:latin typeface="Cambria Math" charset="0"/>
                          </a:rPr>
                          <m:t>𝒙</m:t>
                        </m:r>
                      </m:e>
                    </m:d>
                    <m:r>
                      <a:rPr lang="en-US" altLang="zh-CN" b="1" i="1" smtClean="0">
                        <a:latin typeface="Cambria Math" charset="0"/>
                        <a:ea typeface="Cambria Math" charset="0"/>
                        <a:cs typeface="Cambria Math" charset="0"/>
                      </a:rPr>
                      <m:t>∈{−</m:t>
                    </m:r>
                    <m:r>
                      <a:rPr lang="en-US" altLang="zh-CN" b="1" i="1" smtClean="0">
                        <a:latin typeface="Cambria Math" charset="0"/>
                        <a:ea typeface="Cambria Math" charset="0"/>
                        <a:cs typeface="Cambria Math" charset="0"/>
                      </a:rPr>
                      <m:t>𝟏</m:t>
                    </m:r>
                    <m:r>
                      <a:rPr lang="en-US" altLang="zh-CN" b="1" i="1" smtClean="0">
                        <a:latin typeface="Cambria Math" charset="0"/>
                        <a:ea typeface="Cambria Math" charset="0"/>
                        <a:cs typeface="Cambria Math" charset="0"/>
                      </a:rPr>
                      <m:t>,+</m:t>
                    </m:r>
                    <m:r>
                      <a:rPr lang="en-US" altLang="zh-CN" b="1" i="1" smtClean="0">
                        <a:latin typeface="Cambria Math" charset="0"/>
                        <a:ea typeface="Cambria Math" charset="0"/>
                        <a:cs typeface="Cambria Math" charset="0"/>
                      </a:rPr>
                      <m:t>𝟏</m:t>
                    </m:r>
                    <m:r>
                      <a:rPr lang="en-US" altLang="zh-CN" b="1" i="1" smtClean="0">
                        <a:latin typeface="Cambria Math" charset="0"/>
                        <a:ea typeface="Cambria Math" charset="0"/>
                        <a:cs typeface="Cambria Math" charset="0"/>
                      </a:rPr>
                      <m:t>} </m:t>
                    </m:r>
                  </m:oMath>
                </a14:m>
                <a:r>
                  <a:rPr lang="zh-CN" altLang="en-US" b="1" dirty="0" smtClean="0">
                    <a:latin typeface="黑体" panose="02010609060101010101" pitchFamily="49" charset="-122"/>
                    <a:ea typeface="黑体" panose="02010609060101010101" pitchFamily="49" charset="-122"/>
                  </a:rPr>
                  <a:t>有</a:t>
                </a:r>
                <a:r>
                  <a:rPr lang="en-US" altLang="zh-CN" b="1" dirty="0" smtClean="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mc:Choice>
        <mc:Fallback xmlns="">
          <p:sp>
            <p:nvSpPr>
              <p:cNvPr id="8" name="内容占位符 4"/>
              <p:cNvSpPr txBox="1">
                <a:spLocks noRot="1" noChangeAspect="1" noMove="1" noResize="1" noEditPoints="1" noAdjustHandles="1" noChangeArrowheads="1" noChangeShapeType="1" noTextEdit="1"/>
              </p:cNvSpPr>
              <p:nvPr/>
            </p:nvSpPr>
            <p:spPr>
              <a:xfrm>
                <a:off x="260350" y="3580533"/>
                <a:ext cx="8616950" cy="575423"/>
              </a:xfrm>
              <a:prstGeom prst="rect">
                <a:avLst/>
              </a:prstGeom>
              <a:blipFill>
                <a:blip r:embed="rId4"/>
                <a:stretch>
                  <a:fillRect l="-778" t="-14737"/>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2295133" y="4070050"/>
            <a:ext cx="4547383" cy="563923"/>
          </a:xfrm>
          <a:prstGeom prst="rect">
            <a:avLst/>
          </a:prstGeom>
        </p:spPr>
      </p:pic>
    </p:spTree>
    <p:extLst>
      <p:ext uri="{BB962C8B-B14F-4D97-AF65-F5344CB8AC3E}">
        <p14:creationId xmlns:p14="http://schemas.microsoft.com/office/powerpoint/2010/main" val="1273911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推导</a:t>
            </a:r>
          </a:p>
        </p:txBody>
      </p:sp>
      <p:sp>
        <p:nvSpPr>
          <p:cNvPr id="6" name="内容占位符 4"/>
          <p:cNvSpPr>
            <a:spLocks noGrp="1"/>
          </p:cNvSpPr>
          <p:nvPr>
            <p:ph idx="1"/>
          </p:nvPr>
        </p:nvSpPr>
        <p:spPr>
          <a:xfrm>
            <a:off x="527050" y="2877601"/>
            <a:ext cx="8616950" cy="575423"/>
          </a:xfrm>
        </p:spPr>
        <p:txBody>
          <a:bodyPr>
            <a:noAutofit/>
          </a:bodyPr>
          <a:lstStyle/>
          <a:p>
            <a:r>
              <a:rPr lang="zh-CN" altLang="en-US" b="1" dirty="0">
                <a:latin typeface="黑体" panose="02010609060101010101" pitchFamily="49" charset="-122"/>
                <a:ea typeface="黑体" panose="02010609060101010101" pitchFamily="49" charset="-122"/>
              </a:rPr>
              <a:t>最终的样本分布更新公式</a:t>
            </a:r>
          </a:p>
        </p:txBody>
      </p:sp>
      <p:sp>
        <p:nvSpPr>
          <p:cNvPr id="7" name="内容占位符 4"/>
          <p:cNvSpPr txBox="1">
            <a:spLocks/>
          </p:cNvSpPr>
          <p:nvPr/>
        </p:nvSpPr>
        <p:spPr>
          <a:xfrm>
            <a:off x="527050" y="1025776"/>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则理想的基学习器</a:t>
            </a:r>
          </a:p>
        </p:txBody>
      </p:sp>
      <p:pic>
        <p:nvPicPr>
          <p:cNvPr id="4" name="图片 3"/>
          <p:cNvPicPr>
            <a:picLocks noChangeAspect="1"/>
          </p:cNvPicPr>
          <p:nvPr/>
        </p:nvPicPr>
        <p:blipFill>
          <a:blip r:embed="rId3"/>
          <a:stretch>
            <a:fillRect/>
          </a:stretch>
        </p:blipFill>
        <p:spPr>
          <a:xfrm>
            <a:off x="1826449" y="1751673"/>
            <a:ext cx="5491101" cy="690933"/>
          </a:xfrm>
          <a:prstGeom prst="rect">
            <a:avLst/>
          </a:prstGeom>
        </p:spPr>
      </p:pic>
      <p:pic>
        <p:nvPicPr>
          <p:cNvPr id="8" name="图片 7"/>
          <p:cNvPicPr>
            <a:picLocks noChangeAspect="1"/>
          </p:cNvPicPr>
          <p:nvPr/>
        </p:nvPicPr>
        <p:blipFill>
          <a:blip r:embed="rId4"/>
          <a:stretch>
            <a:fillRect/>
          </a:stretch>
        </p:blipFill>
        <p:spPr>
          <a:xfrm>
            <a:off x="1412710" y="3417399"/>
            <a:ext cx="6427726" cy="2767045"/>
          </a:xfrm>
          <a:prstGeom prst="rect">
            <a:avLst/>
          </a:prstGeom>
        </p:spPr>
      </p:pic>
      <p:pic>
        <p:nvPicPr>
          <p:cNvPr id="3" name="图片 2">
            <a:extLst>
              <a:ext uri="{FF2B5EF4-FFF2-40B4-BE49-F238E27FC236}">
                <a16:creationId xmlns:a16="http://schemas.microsoft.com/office/drawing/2014/main" id="{346675F3-F776-49F0-BE47-2FBA58FF12CD}"/>
              </a:ext>
            </a:extLst>
          </p:cNvPr>
          <p:cNvPicPr>
            <a:picLocks noChangeAspect="1"/>
          </p:cNvPicPr>
          <p:nvPr/>
        </p:nvPicPr>
        <p:blipFill>
          <a:blip r:embed="rId5"/>
          <a:stretch>
            <a:fillRect/>
          </a:stretch>
        </p:blipFill>
        <p:spPr>
          <a:xfrm>
            <a:off x="4203700" y="2491295"/>
            <a:ext cx="4996779" cy="772611"/>
          </a:xfrm>
          <a:prstGeom prst="rect">
            <a:avLst/>
          </a:prstGeom>
        </p:spPr>
      </p:pic>
    </p:spTree>
    <p:extLst>
      <p:ext uri="{BB962C8B-B14F-4D97-AF65-F5344CB8AC3E}">
        <p14:creationId xmlns:p14="http://schemas.microsoft.com/office/powerpoint/2010/main" val="6201455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注意事项</a:t>
            </a:r>
            <a:endParaRPr kumimoji="1" lang="zh-CN" altLang="en-US" dirty="0">
              <a:latin typeface="黑体" panose="02010609060101010101" pitchFamily="49" charset="-122"/>
              <a:ea typeface="黑体" panose="02010609060101010101" pitchFamily="49" charset="-122"/>
            </a:endParaRPr>
          </a:p>
        </p:txBody>
      </p:sp>
      <p:sp>
        <p:nvSpPr>
          <p:cNvPr id="7" name="内容占位符 4"/>
          <p:cNvSpPr>
            <a:spLocks noGrp="1"/>
          </p:cNvSpPr>
          <p:nvPr>
            <p:ph idx="1"/>
          </p:nvPr>
        </p:nvSpPr>
        <p:spPr>
          <a:xfrm>
            <a:off x="260350" y="1361298"/>
            <a:ext cx="8616950" cy="2250774"/>
          </a:xfrm>
        </p:spPr>
        <p:txBody>
          <a:bodyPr>
            <a:normAutofit/>
          </a:bodyPr>
          <a:lstStyle/>
          <a:p>
            <a:r>
              <a:rPr lang="zh-CN" altLang="en-US" b="1" dirty="0">
                <a:latin typeface="黑体" panose="02010609060101010101" pitchFamily="49" charset="-122"/>
                <a:ea typeface="黑体" panose="02010609060101010101" pitchFamily="49" charset="-122"/>
              </a:rPr>
              <a:t>数据分布的学习</a:t>
            </a: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重赋权法</a:t>
            </a:r>
          </a:p>
          <a:p>
            <a:pPr lvl="1"/>
            <a:r>
              <a:rPr lang="zh-CN" altLang="en-US" b="1" dirty="0">
                <a:latin typeface="黑体" panose="02010609060101010101" pitchFamily="49" charset="-122"/>
                <a:ea typeface="黑体" panose="02010609060101010101" pitchFamily="49" charset="-122"/>
              </a:rPr>
              <a:t>重采样法</a:t>
            </a:r>
          </a:p>
          <a:p>
            <a:pPr lvl="1"/>
            <a:endParaRPr lang="zh-CN" altLang="en-US"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重启动，避免训练过程过早停止</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079009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H="1" flipV="1">
            <a:off x="735057" y="153432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728909" y="342437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92485" y="3363226"/>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 name="直接连接符 6"/>
          <p:cNvCxnSpPr/>
          <p:nvPr/>
        </p:nvCxnSpPr>
        <p:spPr>
          <a:xfrm>
            <a:off x="1207414"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1674057"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140699"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07342" y="337070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035967" y="339213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2" name="文本框 11"/>
          <p:cNvSpPr txBox="1"/>
          <p:nvPr/>
        </p:nvSpPr>
        <p:spPr>
          <a:xfrm>
            <a:off x="1502782" y="339213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 name="文本框 12"/>
          <p:cNvSpPr txBox="1"/>
          <p:nvPr/>
        </p:nvSpPr>
        <p:spPr>
          <a:xfrm>
            <a:off x="1969598" y="339213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 name="文本框 13"/>
          <p:cNvSpPr txBox="1"/>
          <p:nvPr/>
        </p:nvSpPr>
        <p:spPr>
          <a:xfrm>
            <a:off x="2436414" y="339213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5" name="直接连接符 14"/>
          <p:cNvCxnSpPr/>
          <p:nvPr/>
        </p:nvCxnSpPr>
        <p:spPr>
          <a:xfrm rot="5400000">
            <a:off x="762327" y="199432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762327" y="246200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762327" y="292968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19609" y="284127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9" name="文本框 18"/>
          <p:cNvSpPr txBox="1"/>
          <p:nvPr/>
        </p:nvSpPr>
        <p:spPr>
          <a:xfrm>
            <a:off x="419609" y="237359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0" name="文本框 19"/>
          <p:cNvSpPr txBox="1"/>
          <p:nvPr/>
        </p:nvSpPr>
        <p:spPr>
          <a:xfrm>
            <a:off x="419609" y="190590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1" name="组合 20"/>
          <p:cNvGrpSpPr/>
          <p:nvPr/>
        </p:nvGrpSpPr>
        <p:grpSpPr>
          <a:xfrm>
            <a:off x="810920" y="1711619"/>
            <a:ext cx="761159" cy="470971"/>
            <a:chOff x="2902949" y="2313167"/>
            <a:chExt cx="1014878" cy="627960"/>
          </a:xfrm>
        </p:grpSpPr>
        <p:grpSp>
          <p:nvGrpSpPr>
            <p:cNvPr id="22" name="组合 21"/>
            <p:cNvGrpSpPr/>
            <p:nvPr/>
          </p:nvGrpSpPr>
          <p:grpSpPr>
            <a:xfrm>
              <a:off x="2902949" y="2313167"/>
              <a:ext cx="1014878" cy="627960"/>
              <a:chOff x="5860991" y="1513622"/>
              <a:chExt cx="1014878" cy="627960"/>
            </a:xfrm>
          </p:grpSpPr>
          <p:sp>
            <p:nvSpPr>
              <p:cNvPr id="26" name="矩形 25"/>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28" name="文本框 27"/>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29" name="直接连接符 28"/>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3043927" y="2444745"/>
              <a:ext cx="108000" cy="108000"/>
              <a:chOff x="5476803" y="2392530"/>
              <a:chExt cx="108000" cy="108000"/>
            </a:xfrm>
          </p:grpSpPr>
          <p:cxnSp>
            <p:nvCxnSpPr>
              <p:cNvPr id="24" name="直接连接符 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 name="组合 29"/>
          <p:cNvGrpSpPr/>
          <p:nvPr/>
        </p:nvGrpSpPr>
        <p:grpSpPr>
          <a:xfrm>
            <a:off x="2346715" y="2293985"/>
            <a:ext cx="81000" cy="81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2489590" y="256544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251615" y="2781371"/>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120685" y="266294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1849990" y="283277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639474" y="2782702"/>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827568" y="3044181"/>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720412" y="2840802"/>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p:cNvCxnSpPr/>
          <p:nvPr/>
        </p:nvCxnSpPr>
        <p:spPr>
          <a:xfrm>
            <a:off x="2292115" y="320512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1335944" y="280731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355013" y="33002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484209" y="31775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229076" y="30635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263353" y="296571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481351" y="266894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093197" y="333595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353772" y="3171470"/>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1656855" y="353790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4" name="文本框 63"/>
          <p:cNvSpPr txBox="1"/>
          <p:nvPr/>
        </p:nvSpPr>
        <p:spPr>
          <a:xfrm>
            <a:off x="181634" y="2048458"/>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71" name="直接箭头连接符 70"/>
          <p:cNvCxnSpPr/>
          <p:nvPr/>
        </p:nvCxnSpPr>
        <p:spPr>
          <a:xfrm flipH="1" flipV="1">
            <a:off x="3410619" y="153419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3404471" y="342424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3268047" y="336309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4" name="直接连接符 73"/>
          <p:cNvCxnSpPr/>
          <p:nvPr/>
        </p:nvCxnSpPr>
        <p:spPr>
          <a:xfrm>
            <a:off x="3882976"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349619"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4816261"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282904" y="337057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11529" y="339200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9" name="文本框 78"/>
          <p:cNvSpPr txBox="1"/>
          <p:nvPr/>
        </p:nvSpPr>
        <p:spPr>
          <a:xfrm>
            <a:off x="4178344" y="339200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0" name="文本框 79"/>
          <p:cNvSpPr txBox="1"/>
          <p:nvPr/>
        </p:nvSpPr>
        <p:spPr>
          <a:xfrm>
            <a:off x="4645160" y="339200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81" name="文本框 80"/>
          <p:cNvSpPr txBox="1"/>
          <p:nvPr/>
        </p:nvSpPr>
        <p:spPr>
          <a:xfrm>
            <a:off x="5111976" y="339200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82" name="直接连接符 81"/>
          <p:cNvCxnSpPr/>
          <p:nvPr/>
        </p:nvCxnSpPr>
        <p:spPr>
          <a:xfrm rot="5400000">
            <a:off x="3437889" y="199419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437889" y="246187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rot="5400000">
            <a:off x="3437889" y="292956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095171" y="2841143"/>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6" name="文本框 85"/>
          <p:cNvSpPr txBox="1"/>
          <p:nvPr/>
        </p:nvSpPr>
        <p:spPr>
          <a:xfrm>
            <a:off x="3095171" y="2373461"/>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7" name="文本框 86"/>
          <p:cNvSpPr txBox="1"/>
          <p:nvPr/>
        </p:nvSpPr>
        <p:spPr>
          <a:xfrm>
            <a:off x="3095171" y="1905779"/>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8" name="组合 87"/>
          <p:cNvGrpSpPr/>
          <p:nvPr/>
        </p:nvGrpSpPr>
        <p:grpSpPr>
          <a:xfrm>
            <a:off x="3486482" y="1711491"/>
            <a:ext cx="761159" cy="470971"/>
            <a:chOff x="2902949" y="2313167"/>
            <a:chExt cx="1014878" cy="627960"/>
          </a:xfrm>
        </p:grpSpPr>
        <p:grpSp>
          <p:nvGrpSpPr>
            <p:cNvPr id="124" name="组合 123"/>
            <p:cNvGrpSpPr/>
            <p:nvPr/>
          </p:nvGrpSpPr>
          <p:grpSpPr>
            <a:xfrm>
              <a:off x="2902949" y="2313167"/>
              <a:ext cx="1014878" cy="627960"/>
              <a:chOff x="5860991" y="1513622"/>
              <a:chExt cx="1014878" cy="627960"/>
            </a:xfrm>
          </p:grpSpPr>
          <p:sp>
            <p:nvSpPr>
              <p:cNvPr id="128" name="矩形 127"/>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9" name="文本框 128"/>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30" name="文本框 129"/>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31" name="直接连接符 130"/>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p:cNvGrpSpPr/>
            <p:nvPr/>
          </p:nvGrpSpPr>
          <p:grpSpPr>
            <a:xfrm>
              <a:off x="3043927" y="2444745"/>
              <a:ext cx="108000" cy="108000"/>
              <a:chOff x="5476803" y="2392530"/>
              <a:chExt cx="108000" cy="108000"/>
            </a:xfrm>
          </p:grpSpPr>
          <p:cxnSp>
            <p:nvCxnSpPr>
              <p:cNvPr id="126" name="直接连接符 1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5022277" y="2293856"/>
            <a:ext cx="81000" cy="81000"/>
            <a:chOff x="5476803" y="2392530"/>
            <a:chExt cx="108000" cy="108000"/>
          </a:xfrm>
        </p:grpSpPr>
        <p:cxnSp>
          <p:nvCxnSpPr>
            <p:cNvPr id="122" name="直接连接符 1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0" name="组合 89"/>
          <p:cNvGrpSpPr/>
          <p:nvPr/>
        </p:nvGrpSpPr>
        <p:grpSpPr>
          <a:xfrm>
            <a:off x="5165152" y="2565319"/>
            <a:ext cx="81000" cy="81000"/>
            <a:chOff x="5476803" y="2392530"/>
            <a:chExt cx="108000" cy="108000"/>
          </a:xfrm>
        </p:grpSpPr>
        <p:cxnSp>
          <p:nvCxnSpPr>
            <p:cNvPr id="120" name="直接连接符 1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4927177" y="2781243"/>
            <a:ext cx="81000" cy="81000"/>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96247" y="2662815"/>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3" name="组合 92"/>
          <p:cNvGrpSpPr/>
          <p:nvPr/>
        </p:nvGrpSpPr>
        <p:grpSpPr>
          <a:xfrm>
            <a:off x="4525552" y="2832650"/>
            <a:ext cx="81000" cy="81000"/>
            <a:chOff x="5476803" y="2392530"/>
            <a:chExt cx="108000" cy="108000"/>
          </a:xfrm>
        </p:grpSpPr>
        <p:cxnSp>
          <p:nvCxnSpPr>
            <p:cNvPr id="114" name="直接连接符 1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4315036" y="2782574"/>
            <a:ext cx="81000" cy="81000"/>
            <a:chOff x="5476803" y="2392530"/>
            <a:chExt cx="108000" cy="108000"/>
          </a:xfrm>
        </p:grpSpPr>
        <p:cxnSp>
          <p:nvCxnSpPr>
            <p:cNvPr id="112" name="直接连接符 1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503130" y="3044053"/>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6" name="组合 95"/>
          <p:cNvGrpSpPr/>
          <p:nvPr/>
        </p:nvGrpSpPr>
        <p:grpSpPr>
          <a:xfrm>
            <a:off x="4395974" y="2840674"/>
            <a:ext cx="81000" cy="81000"/>
            <a:chOff x="5476803" y="2392530"/>
            <a:chExt cx="108000" cy="108000"/>
          </a:xfrm>
        </p:grpSpPr>
        <p:cxnSp>
          <p:nvCxnSpPr>
            <p:cNvPr id="108" name="直接连接符 1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4967677" y="320500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4011506" y="280718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030575" y="33001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59771" y="31774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4904638" y="30634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4938915" y="296558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56913" y="266882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4768759" y="333582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029334" y="3171341"/>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332417" y="353777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07" name="文本框 106"/>
          <p:cNvSpPr txBox="1"/>
          <p:nvPr/>
        </p:nvSpPr>
        <p:spPr>
          <a:xfrm>
            <a:off x="2857196" y="2048329"/>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33" name="直接箭头连接符 132"/>
          <p:cNvCxnSpPr/>
          <p:nvPr/>
        </p:nvCxnSpPr>
        <p:spPr>
          <a:xfrm flipH="1" flipV="1">
            <a:off x="6086181" y="157457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6080033" y="346461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p:cNvSpPr txBox="1"/>
          <p:nvPr/>
        </p:nvSpPr>
        <p:spPr>
          <a:xfrm>
            <a:off x="5943609" y="3403469"/>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6" name="直接连接符 135"/>
          <p:cNvCxnSpPr/>
          <p:nvPr/>
        </p:nvCxnSpPr>
        <p:spPr>
          <a:xfrm>
            <a:off x="6558538"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7025181"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491823"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7958466" y="341094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p:cNvSpPr txBox="1"/>
          <p:nvPr/>
        </p:nvSpPr>
        <p:spPr>
          <a:xfrm>
            <a:off x="6387091" y="343237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1" name="文本框 140"/>
          <p:cNvSpPr txBox="1"/>
          <p:nvPr/>
        </p:nvSpPr>
        <p:spPr>
          <a:xfrm>
            <a:off x="6853906" y="343237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2" name="文本框 141"/>
          <p:cNvSpPr txBox="1"/>
          <p:nvPr/>
        </p:nvSpPr>
        <p:spPr>
          <a:xfrm>
            <a:off x="7320722" y="343237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3" name="文本框 142"/>
          <p:cNvSpPr txBox="1"/>
          <p:nvPr/>
        </p:nvSpPr>
        <p:spPr>
          <a:xfrm>
            <a:off x="7787538" y="343237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4" name="直接连接符 143"/>
          <p:cNvCxnSpPr/>
          <p:nvPr/>
        </p:nvCxnSpPr>
        <p:spPr>
          <a:xfrm rot="5400000">
            <a:off x="6113451" y="203456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rot="5400000">
            <a:off x="6113451" y="250225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rot="5400000">
            <a:off x="6113451" y="296993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p:cNvSpPr txBox="1"/>
          <p:nvPr/>
        </p:nvSpPr>
        <p:spPr>
          <a:xfrm>
            <a:off x="5770733" y="288151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8" name="文本框 147"/>
          <p:cNvSpPr txBox="1"/>
          <p:nvPr/>
        </p:nvSpPr>
        <p:spPr>
          <a:xfrm>
            <a:off x="5770733" y="241383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9" name="文本框 148"/>
          <p:cNvSpPr txBox="1"/>
          <p:nvPr/>
        </p:nvSpPr>
        <p:spPr>
          <a:xfrm>
            <a:off x="5770733" y="194615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50" name="组合 149"/>
          <p:cNvGrpSpPr/>
          <p:nvPr/>
        </p:nvGrpSpPr>
        <p:grpSpPr>
          <a:xfrm>
            <a:off x="6162044" y="1751862"/>
            <a:ext cx="761159" cy="470971"/>
            <a:chOff x="2902949" y="2313167"/>
            <a:chExt cx="1014878" cy="627960"/>
          </a:xfrm>
        </p:grpSpPr>
        <p:grpSp>
          <p:nvGrpSpPr>
            <p:cNvPr id="186" name="组合 185"/>
            <p:cNvGrpSpPr/>
            <p:nvPr/>
          </p:nvGrpSpPr>
          <p:grpSpPr>
            <a:xfrm>
              <a:off x="2902949" y="2313167"/>
              <a:ext cx="1014878" cy="627960"/>
              <a:chOff x="5860991" y="1513622"/>
              <a:chExt cx="1014878" cy="627960"/>
            </a:xfrm>
          </p:grpSpPr>
          <p:sp>
            <p:nvSpPr>
              <p:cNvPr id="190" name="矩形 1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1" name="文本框 1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92" name="文本框 1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93" name="直接连接符 1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3043927" y="2444745"/>
              <a:ext cx="108000" cy="108000"/>
              <a:chOff x="5476803" y="2392530"/>
              <a:chExt cx="108000" cy="108000"/>
            </a:xfrm>
          </p:grpSpPr>
          <p:cxnSp>
            <p:nvCxnSpPr>
              <p:cNvPr id="188" name="直接连接符 1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1" name="组合 150"/>
          <p:cNvGrpSpPr/>
          <p:nvPr/>
        </p:nvGrpSpPr>
        <p:grpSpPr>
          <a:xfrm>
            <a:off x="7697839" y="2334228"/>
            <a:ext cx="81000" cy="81000"/>
            <a:chOff x="5476803" y="2392530"/>
            <a:chExt cx="108000" cy="108000"/>
          </a:xfrm>
        </p:grpSpPr>
        <p:cxnSp>
          <p:nvCxnSpPr>
            <p:cNvPr id="184" name="直接连接符 1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2" name="组合 151"/>
          <p:cNvGrpSpPr/>
          <p:nvPr/>
        </p:nvGrpSpPr>
        <p:grpSpPr>
          <a:xfrm>
            <a:off x="7840714" y="2605691"/>
            <a:ext cx="81000" cy="81000"/>
            <a:chOff x="5476803" y="2392530"/>
            <a:chExt cx="108000" cy="108000"/>
          </a:xfrm>
        </p:grpSpPr>
        <p:cxnSp>
          <p:nvCxnSpPr>
            <p:cNvPr id="182" name="直接连接符 1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3" name="组合 152"/>
          <p:cNvGrpSpPr/>
          <p:nvPr/>
        </p:nvGrpSpPr>
        <p:grpSpPr>
          <a:xfrm>
            <a:off x="7602739" y="2821615"/>
            <a:ext cx="81000" cy="81000"/>
            <a:chOff x="5476803" y="2392530"/>
            <a:chExt cx="108000" cy="108000"/>
          </a:xfrm>
        </p:grpSpPr>
        <p:cxnSp>
          <p:nvCxnSpPr>
            <p:cNvPr id="180" name="直接连接符 17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4" name="组合 153"/>
          <p:cNvGrpSpPr/>
          <p:nvPr/>
        </p:nvGrpSpPr>
        <p:grpSpPr>
          <a:xfrm>
            <a:off x="7471809" y="2703187"/>
            <a:ext cx="81000" cy="81000"/>
            <a:chOff x="5476803" y="2392530"/>
            <a:chExt cx="108000" cy="108000"/>
          </a:xfrm>
        </p:grpSpPr>
        <p:cxnSp>
          <p:nvCxnSpPr>
            <p:cNvPr id="178" name="直接连接符 17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5" name="组合 154"/>
          <p:cNvGrpSpPr/>
          <p:nvPr/>
        </p:nvGrpSpPr>
        <p:grpSpPr>
          <a:xfrm>
            <a:off x="7201114" y="2875424"/>
            <a:ext cx="81000" cy="81000"/>
            <a:chOff x="5476803" y="2392530"/>
            <a:chExt cx="108000" cy="108000"/>
          </a:xfrm>
        </p:grpSpPr>
        <p:cxnSp>
          <p:nvCxnSpPr>
            <p:cNvPr id="176" name="直接连接符 17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6" name="组合 155"/>
          <p:cNvGrpSpPr/>
          <p:nvPr/>
        </p:nvGrpSpPr>
        <p:grpSpPr>
          <a:xfrm>
            <a:off x="6990598" y="2822945"/>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7178692" y="3084425"/>
            <a:ext cx="81000" cy="81000"/>
            <a:chOff x="5476803" y="2392530"/>
            <a:chExt cx="108000" cy="108000"/>
          </a:xfrm>
        </p:grpSpPr>
        <p:cxnSp>
          <p:nvCxnSpPr>
            <p:cNvPr id="172" name="直接连接符 1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071536" y="2883447"/>
            <a:ext cx="81000" cy="81000"/>
            <a:chOff x="5476803" y="2392530"/>
            <a:chExt cx="108000" cy="108000"/>
          </a:xfrm>
        </p:grpSpPr>
        <p:cxnSp>
          <p:nvCxnSpPr>
            <p:cNvPr id="170" name="直接连接符 1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p:cNvCxnSpPr/>
          <p:nvPr/>
        </p:nvCxnSpPr>
        <p:spPr>
          <a:xfrm>
            <a:off x="7643239" y="324537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687068" y="28475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p:cNvCxnSpPr/>
          <p:nvPr/>
        </p:nvCxnSpPr>
        <p:spPr>
          <a:xfrm>
            <a:off x="6706137" y="33404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a:off x="6835333" y="321782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7580200" y="31037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7614477" y="300595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832475" y="270919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444321" y="337619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7704896" y="321171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68" name="文本框 167"/>
          <p:cNvSpPr txBox="1"/>
          <p:nvPr/>
        </p:nvSpPr>
        <p:spPr>
          <a:xfrm>
            <a:off x="7007979" y="357814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69" name="文本框 168"/>
          <p:cNvSpPr txBox="1"/>
          <p:nvPr/>
        </p:nvSpPr>
        <p:spPr>
          <a:xfrm>
            <a:off x="5532758" y="208870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7" name="直接连接符 196"/>
          <p:cNvCxnSpPr/>
          <p:nvPr/>
        </p:nvCxnSpPr>
        <p:spPr>
          <a:xfrm rot="16200000" flipV="1">
            <a:off x="1810682" y="219731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5400000">
            <a:off x="982414" y="2653633"/>
            <a:ext cx="1269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1095496" y="3758992"/>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p:cNvCxnSpPr/>
          <p:nvPr/>
        </p:nvCxnSpPr>
        <p:spPr>
          <a:xfrm rot="16200000" flipV="1">
            <a:off x="4524253" y="2193077"/>
            <a:ext cx="0" cy="1890000"/>
          </a:xfrm>
          <a:prstGeom prst="line">
            <a:avLst/>
          </a:prstGeom>
        </p:spPr>
        <p:style>
          <a:lnRef idx="1">
            <a:schemeClr val="dk1"/>
          </a:lnRef>
          <a:fillRef idx="0">
            <a:schemeClr val="dk1"/>
          </a:fillRef>
          <a:effectRef idx="0">
            <a:schemeClr val="dk1"/>
          </a:effectRef>
          <a:fontRef idx="minor">
            <a:schemeClr val="tx1"/>
          </a:fontRef>
        </p:style>
      </p:cxnSp>
      <p:sp>
        <p:nvSpPr>
          <p:cNvPr id="207" name="文本框 206"/>
          <p:cNvSpPr txBox="1"/>
          <p:nvPr/>
        </p:nvSpPr>
        <p:spPr>
          <a:xfrm>
            <a:off x="3818327" y="3750681"/>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11" name="直接连接符 210"/>
          <p:cNvCxnSpPr/>
          <p:nvPr/>
        </p:nvCxnSpPr>
        <p:spPr>
          <a:xfrm rot="16200000" flipV="1">
            <a:off x="7206769" y="202498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6200000" flipV="1">
            <a:off x="7211001" y="223552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0800000" flipV="1">
            <a:off x="6963556" y="20281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10800000" flipV="1">
            <a:off x="6976255" y="203241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rot="10800000" flipV="1">
            <a:off x="6970694" y="2028184"/>
            <a:ext cx="0" cy="1350000"/>
          </a:xfrm>
          <a:prstGeom prst="line">
            <a:avLst/>
          </a:prstGeom>
        </p:spPr>
        <p:style>
          <a:lnRef idx="1">
            <a:schemeClr val="dk1"/>
          </a:lnRef>
          <a:fillRef idx="0">
            <a:schemeClr val="dk1"/>
          </a:fillRef>
          <a:effectRef idx="0">
            <a:schemeClr val="dk1"/>
          </a:effectRef>
          <a:fontRef idx="minor">
            <a:schemeClr val="tx1"/>
          </a:fontRef>
        </p:style>
      </p:cxnSp>
      <p:sp>
        <p:nvSpPr>
          <p:cNvPr id="223" name="文本框 222"/>
          <p:cNvSpPr txBox="1"/>
          <p:nvPr/>
        </p:nvSpPr>
        <p:spPr>
          <a:xfrm>
            <a:off x="6413030" y="3760723"/>
            <a:ext cx="1502334"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24" name="直接连接符 223"/>
          <p:cNvCxnSpPr/>
          <p:nvPr/>
        </p:nvCxnSpPr>
        <p:spPr>
          <a:xfrm rot="10800000" flipV="1">
            <a:off x="1610899" y="1974770"/>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rot="10800000" flipV="1">
            <a:off x="1618040" y="198190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rot="10800000" flipV="1">
            <a:off x="4281153" y="198659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rot="10800000" flipV="1">
            <a:off x="4289089" y="199376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rot="16200000" flipV="1">
            <a:off x="4522411" y="198107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rot="10800000" flipV="1">
            <a:off x="4273458" y="20029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3609492" y="2927973"/>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4293000" y="3133679"/>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rot="16200000" flipH="1">
            <a:off x="4186159" y="3033449"/>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rot="10800000" flipV="1">
            <a:off x="7420750" y="202818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rot="16200000" flipV="1">
            <a:off x="7199625" y="171780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rot="10800000" flipV="1">
            <a:off x="7598021" y="203532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rot="16200000" flipH="1">
            <a:off x="6424784" y="2648043"/>
            <a:ext cx="1080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7582954" y="2957672"/>
            <a:ext cx="513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960826" y="3189315"/>
            <a:ext cx="648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6200000" flipH="1">
            <a:off x="7487426" y="3078684"/>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4" name="标题 1"/>
          <p:cNvSpPr>
            <a:spLocks noGrp="1"/>
          </p:cNvSpPr>
          <p:nvPr>
            <p:ph type="title"/>
          </p:nvPr>
        </p:nvSpPr>
        <p:spPr>
          <a:xfrm>
            <a:off x="260350" y="161927"/>
            <a:ext cx="7886700" cy="777874"/>
          </a:xfrm>
        </p:spPr>
        <p:txBody>
          <a:bodyPr/>
          <a:lstStyle/>
          <a:p>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AdaBoost</a:t>
            </a:r>
            <a:r>
              <a:rPr lang="zh-CN" altLang="en-US" dirty="0">
                <a:latin typeface="黑体" panose="02010609060101010101" pitchFamily="49" charset="-122"/>
                <a:ea typeface="黑体" panose="02010609060101010101" pitchFamily="49" charset="-122"/>
              </a:rPr>
              <a:t>实验</a:t>
            </a:r>
          </a:p>
        </p:txBody>
      </p:sp>
      <p:sp>
        <p:nvSpPr>
          <p:cNvPr id="216" name="内容占位符 4"/>
          <p:cNvSpPr>
            <a:spLocks noGrp="1"/>
          </p:cNvSpPr>
          <p:nvPr>
            <p:ph idx="1"/>
          </p:nvPr>
        </p:nvSpPr>
        <p:spPr>
          <a:xfrm>
            <a:off x="366300" y="4394392"/>
            <a:ext cx="8616950" cy="2250774"/>
          </a:xfrm>
        </p:spPr>
        <p:txBody>
          <a:bodyPr>
            <a:normAutofit/>
          </a:bodyPr>
          <a:lstStyle/>
          <a:p>
            <a:pPr marL="0" indent="0">
              <a:buNone/>
            </a:pP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从偏差</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方差的角度：降低偏差，可对泛化性能相当弱的学习器构造出很强的集成</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39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latin typeface="+mn-ea"/>
                <a:ea typeface="+mn-ea"/>
              </a:rPr>
              <a:t> </a:t>
            </a:r>
            <a:r>
              <a:rPr lang="en-US" altLang="zh-CN" sz="2800" b="1" dirty="0">
                <a:latin typeface="黑体" panose="02010609060101010101" pitchFamily="49" charset="-122"/>
                <a:ea typeface="黑体" panose="02010609060101010101" pitchFamily="49" charset="-122"/>
              </a:rPr>
              <a:t>Bagging</a:t>
            </a:r>
            <a:r>
              <a:rPr lang="zh-CN" altLang="en-US" sz="2800" b="1" dirty="0">
                <a:latin typeface="黑体" panose="02010609060101010101" pitchFamily="49" charset="-122"/>
                <a:ea typeface="黑体" panose="02010609060101010101" pitchFamily="49" charset="-122"/>
              </a:rPr>
              <a:t>与随机森林</a:t>
            </a:r>
            <a:endParaRPr lang="en-US" altLang="zh-CN" b="1" dirty="0">
              <a:latin typeface="黑体" panose="02010609060101010101" pitchFamily="49" charset="-122"/>
              <a:ea typeface="黑体" panose="02010609060101010101" pitchFamily="49" charset="-122"/>
            </a:endParaRPr>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776808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集成学习</a:t>
            </a:r>
            <a:endParaRPr altLang="zh-CN" dirty="0">
              <a:latin typeface="黑体" panose="02010609060101010101" pitchFamily="49" charset="-122"/>
              <a:ea typeface="黑体" panose="02010609060101010101" pitchFamily="49" charset="-122"/>
            </a:endParaRPr>
          </a:p>
        </p:txBody>
      </p:sp>
      <p:sp>
        <p:nvSpPr>
          <p:cNvPr id="26627" name="内容占位符 2"/>
          <p:cNvSpPr>
            <a:spLocks noGrp="1"/>
          </p:cNvSpPr>
          <p:nvPr>
            <p:ph idx="1"/>
          </p:nvPr>
        </p:nvSpPr>
        <p:spPr>
          <a:xfrm>
            <a:off x="233673" y="1357986"/>
            <a:ext cx="8317706" cy="4505486"/>
          </a:xfrm>
        </p:spPr>
        <p:txBody>
          <a:bodyPr vert="horz" lIns="91440" tIns="46800" rIns="91440" bIns="45720" rtlCol="0">
            <a:normAutofit/>
          </a:bodyPr>
          <a:lstStyle/>
          <a:p>
            <a:pPr>
              <a:lnSpc>
                <a:spcPct val="150000"/>
              </a:lnSpc>
            </a:pPr>
            <a:r>
              <a:rPr kumimoji="1" lang="zh-CN" altLang="en-US" b="1" dirty="0">
                <a:latin typeface="黑体" panose="02010609060101010101" pitchFamily="49" charset="-122"/>
                <a:ea typeface="黑体" panose="02010609060101010101" pitchFamily="49" charset="-122"/>
              </a:rPr>
              <a:t>目前来说，同质个体学习器的应用是最广泛的，一般常说的集成学习的方法都是指的</a:t>
            </a:r>
            <a:r>
              <a:rPr kumimoji="1" lang="zh-CN" altLang="en-US" b="1" dirty="0">
                <a:solidFill>
                  <a:srgbClr val="FF0000"/>
                </a:solidFill>
                <a:latin typeface="黑体" panose="02010609060101010101" pitchFamily="49" charset="-122"/>
                <a:ea typeface="黑体" panose="02010609060101010101" pitchFamily="49" charset="-122"/>
              </a:rPr>
              <a:t>同质个体学习器</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a:lnSpc>
                <a:spcPct val="150000"/>
              </a:lnSpc>
            </a:pPr>
            <a:r>
              <a:rPr kumimoji="1" lang="zh-CN" altLang="en-US" b="1" dirty="0">
                <a:latin typeface="黑体" panose="02010609060101010101" pitchFamily="49" charset="-122"/>
                <a:ea typeface="黑体" panose="02010609060101010101" pitchFamily="49" charset="-122"/>
              </a:rPr>
              <a:t>而同质个体学习器使用最多的模型是</a:t>
            </a:r>
            <a:r>
              <a:rPr kumimoji="1" lang="en-US" altLang="zh-CN" b="1" dirty="0">
                <a:solidFill>
                  <a:srgbClr val="FF0000"/>
                </a:solidFill>
                <a:latin typeface="黑体" panose="02010609060101010101" pitchFamily="49" charset="-122"/>
                <a:ea typeface="黑体" panose="02010609060101010101" pitchFamily="49" charset="-122"/>
              </a:rPr>
              <a:t>CART</a:t>
            </a:r>
            <a:r>
              <a:rPr kumimoji="1" lang="zh-CN" altLang="en-US" b="1" dirty="0">
                <a:solidFill>
                  <a:srgbClr val="FF0000"/>
                </a:solidFill>
                <a:latin typeface="黑体" panose="02010609060101010101" pitchFamily="49" charset="-122"/>
                <a:ea typeface="黑体" panose="02010609060101010101" pitchFamily="49" charset="-122"/>
              </a:rPr>
              <a:t>决策树</a:t>
            </a:r>
            <a:r>
              <a:rPr kumimoji="1" lang="zh-CN" altLang="en-US" b="1" dirty="0">
                <a:latin typeface="黑体" panose="02010609060101010101" pitchFamily="49" charset="-122"/>
                <a:ea typeface="黑体" panose="02010609060101010101" pitchFamily="49" charset="-122"/>
              </a:rPr>
              <a:t>和</a:t>
            </a:r>
            <a:r>
              <a:rPr kumimoji="1" lang="zh-CN" altLang="en-US" b="1" dirty="0">
                <a:solidFill>
                  <a:srgbClr val="FF0000"/>
                </a:solidFill>
                <a:latin typeface="黑体" panose="02010609060101010101" pitchFamily="49" charset="-122"/>
                <a:ea typeface="黑体" panose="02010609060101010101" pitchFamily="49" charset="-122"/>
              </a:rPr>
              <a:t>神经网络</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a:lnSpc>
                <a:spcPct val="150000"/>
              </a:lnSpc>
            </a:pPr>
            <a:r>
              <a:rPr kumimoji="1" lang="zh-CN" altLang="en-US" b="1" dirty="0">
                <a:latin typeface="黑体" panose="02010609060101010101" pitchFamily="49" charset="-122"/>
                <a:ea typeface="黑体" panose="02010609060101010101" pitchFamily="49" charset="-122"/>
              </a:rPr>
              <a:t>同质个体学习器按照个体学习器之间是否存在依赖关系可以分为两类，第一个是个体学习器之间存在强依赖关系，一系列个体学习器基本都需要串行生成，代表算法是</a:t>
            </a:r>
            <a:r>
              <a:rPr kumimoji="1" lang="en-US" altLang="zh-CN" b="1" dirty="0">
                <a:solidFill>
                  <a:srgbClr val="FF0000"/>
                </a:solidFill>
                <a:latin typeface="黑体" panose="02010609060101010101" pitchFamily="49" charset="-122"/>
                <a:ea typeface="黑体" panose="02010609060101010101" pitchFamily="49" charset="-122"/>
              </a:rPr>
              <a:t>boosting</a:t>
            </a:r>
            <a:r>
              <a:rPr kumimoji="1" lang="zh-CN" altLang="en-US" b="1" dirty="0">
                <a:solidFill>
                  <a:srgbClr val="FF0000"/>
                </a:solidFill>
                <a:latin typeface="黑体" panose="02010609060101010101" pitchFamily="49" charset="-122"/>
                <a:ea typeface="黑体" panose="02010609060101010101" pitchFamily="49" charset="-122"/>
              </a:rPr>
              <a:t>系列算法</a:t>
            </a:r>
            <a:r>
              <a:rPr kumimoji="1" lang="zh-CN" altLang="en-US" b="1" dirty="0">
                <a:latin typeface="黑体" panose="02010609060101010101" pitchFamily="49" charset="-122"/>
                <a:ea typeface="黑体" panose="02010609060101010101" pitchFamily="49" charset="-122"/>
              </a:rPr>
              <a:t>，第二个是个体学习器之间不存在强依赖关系，一系列个体学习器可以并行生成，代表算法是</a:t>
            </a:r>
            <a:r>
              <a:rPr kumimoji="1" lang="en-US" altLang="zh-CN" b="1" dirty="0">
                <a:solidFill>
                  <a:srgbClr val="FF0000"/>
                </a:solidFill>
                <a:latin typeface="黑体" panose="02010609060101010101" pitchFamily="49" charset="-122"/>
                <a:ea typeface="黑体" panose="02010609060101010101" pitchFamily="49" charset="-122"/>
              </a:rPr>
              <a:t>bagging</a:t>
            </a:r>
            <a:r>
              <a:rPr kumimoji="1" lang="zh-CN" altLang="en-US" b="1" dirty="0">
                <a:solidFill>
                  <a:srgbClr val="FF0000"/>
                </a:solidFill>
                <a:latin typeface="黑体" panose="02010609060101010101" pitchFamily="49" charset="-122"/>
                <a:ea typeface="黑体" panose="02010609060101010101" pitchFamily="49" charset="-122"/>
              </a:rPr>
              <a:t>系列算法</a:t>
            </a:r>
            <a:r>
              <a:rPr kumimoji="1" lang="zh-CN" altLang="en-US" b="1" dirty="0">
                <a:latin typeface="黑体" panose="02010609060101010101" pitchFamily="49" charset="-122"/>
                <a:ea typeface="黑体" panose="02010609060101010101" pitchFamily="49" charset="-122"/>
              </a:rPr>
              <a:t>。</a:t>
            </a:r>
            <a:endParaRPr kumimoji="1"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63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a:t>
            </a:r>
          </a:p>
        </p:txBody>
      </p:sp>
      <p:sp>
        <p:nvSpPr>
          <p:cNvPr id="20" name="内容占位符 2"/>
          <p:cNvSpPr>
            <a:spLocks noGrp="1"/>
          </p:cNvSpPr>
          <p:nvPr>
            <p:ph idx="1"/>
          </p:nvPr>
        </p:nvSpPr>
        <p:spPr>
          <a:xfrm>
            <a:off x="524435" y="1630307"/>
            <a:ext cx="6089199" cy="1508670"/>
          </a:xfrm>
        </p:spPr>
        <p:txBody>
          <a:bodyPr/>
          <a:lstStyle/>
          <a:p>
            <a:r>
              <a:rPr lang="zh-CN" altLang="en-US" b="1" dirty="0">
                <a:latin typeface="黑体" panose="02010609060101010101" pitchFamily="49" charset="-122"/>
                <a:ea typeface="黑体" panose="02010609060101010101" pitchFamily="49" charset="-122"/>
              </a:rPr>
              <a:t>个体学习器不存在强依赖关系</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并行化生成</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自助采样法</a:t>
            </a:r>
            <a:endParaRPr lang="en-US" altLang="zh-CN"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8458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算法</a:t>
            </a:r>
          </a:p>
        </p:txBody>
      </p:sp>
      <p:pic>
        <p:nvPicPr>
          <p:cNvPr id="6" name="图片 5"/>
          <p:cNvPicPr>
            <a:picLocks noChangeAspect="1"/>
          </p:cNvPicPr>
          <p:nvPr/>
        </p:nvPicPr>
        <p:blipFill>
          <a:blip r:embed="rId3"/>
          <a:stretch>
            <a:fillRect/>
          </a:stretch>
        </p:blipFill>
        <p:spPr>
          <a:xfrm>
            <a:off x="380010" y="1457792"/>
            <a:ext cx="8474619" cy="3719850"/>
          </a:xfrm>
          <a:prstGeom prst="rect">
            <a:avLst/>
          </a:prstGeom>
        </p:spPr>
      </p:pic>
    </p:spTree>
    <p:extLst>
      <p:ext uri="{BB962C8B-B14F-4D97-AF65-F5344CB8AC3E}">
        <p14:creationId xmlns:p14="http://schemas.microsoft.com/office/powerpoint/2010/main" val="9373701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算法特点</a:t>
            </a:r>
            <a:endParaRPr kumimoji="1" lang="zh-CN" altLang="en-US" dirty="0">
              <a:latin typeface="黑体" panose="02010609060101010101" pitchFamily="49" charset="-122"/>
              <a:ea typeface="黑体" panose="02010609060101010101" pitchFamily="49" charset="-122"/>
            </a:endParaRPr>
          </a:p>
        </p:txBody>
      </p:sp>
      <p:sp>
        <p:nvSpPr>
          <p:cNvPr id="4" name="内容占位符 3"/>
          <p:cNvSpPr>
            <a:spLocks noGrp="1"/>
          </p:cNvSpPr>
          <p:nvPr>
            <p:ph idx="1"/>
          </p:nvPr>
        </p:nvSpPr>
        <p:spPr>
          <a:xfrm>
            <a:off x="263525" y="1147762"/>
            <a:ext cx="8616950" cy="2943225"/>
          </a:xfrm>
        </p:spPr>
        <p:txBody>
          <a:bodyPr>
            <a:normAutofit/>
          </a:bodyPr>
          <a:lstStyle/>
          <a:p>
            <a:r>
              <a:rPr kumimoji="1" lang="zh-CN" altLang="en-US" b="1" dirty="0">
                <a:latin typeface="黑体" panose="02010609060101010101" pitchFamily="49" charset="-122"/>
                <a:ea typeface="黑体" panose="02010609060101010101" pitchFamily="49" charset="-122"/>
              </a:rPr>
              <a:t>时间复杂度低</a:t>
            </a:r>
          </a:p>
          <a:p>
            <a:pPr lvl="1"/>
            <a:r>
              <a:rPr kumimoji="1" lang="zh-CN" altLang="en-US" b="1" dirty="0">
                <a:latin typeface="黑体" panose="02010609060101010101" pitchFamily="49" charset="-122"/>
                <a:ea typeface="黑体" panose="02010609060101010101" pitchFamily="49" charset="-122"/>
              </a:rPr>
              <a:t>假定基学习器的计算复杂度为</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O(m)</a:t>
            </a:r>
            <a:r>
              <a:rPr kumimoji="1" lang="zh-CN" altLang="en-US" b="1" dirty="0">
                <a:latin typeface="黑体" panose="02010609060101010101" pitchFamily="49" charset="-122"/>
                <a:ea typeface="黑体" panose="02010609060101010101" pitchFamily="49" charset="-122"/>
              </a:rPr>
              <a:t>，采样与投票</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平均过程的复杂度为</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O(s)</a:t>
            </a:r>
            <a:r>
              <a:rPr kumimoji="1" lang="zh-CN" altLang="en-US" b="1" dirty="0">
                <a:latin typeface="黑体" panose="02010609060101010101" pitchFamily="49" charset="-122"/>
                <a:ea typeface="黑体" panose="02010609060101010101" pitchFamily="49" charset="-122"/>
              </a:rPr>
              <a:t>，则</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的复杂度大致为</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T(O(m)+O(s))</a:t>
            </a:r>
            <a:endParaRPr kumimoji="1" lang="zh-CN" altLang="en-US" b="1" dirty="0">
              <a:latin typeface="Times New Roman" panose="02020603050405020304" pitchFamily="18" charset="0"/>
              <a:ea typeface="黑体" panose="02010609060101010101" pitchFamily="49" charset="-122"/>
              <a:cs typeface="Times New Roman" panose="02020603050405020304" pitchFamily="18" charset="0"/>
            </a:endParaRPr>
          </a:p>
          <a:p>
            <a:pPr lvl="1"/>
            <a:r>
              <a:rPr kumimoji="1" lang="zh-CN" altLang="en-US" b="1" dirty="0">
                <a:latin typeface="黑体" panose="02010609060101010101" pitchFamily="49" charset="-122"/>
                <a:ea typeface="黑体" panose="02010609060101010101" pitchFamily="49" charset="-122"/>
              </a:rPr>
              <a:t>由于</a:t>
            </a:r>
            <a:r>
              <a:rPr kumimoji="1" lang="en-US" altLang="zh-CN" b="1" dirty="0">
                <a:latin typeface="Times New Roman" panose="02020603050405020304" pitchFamily="18" charset="0"/>
                <a:ea typeface="黑体" panose="02010609060101010101" pitchFamily="49" charset="-122"/>
                <a:cs typeface="Times New Roman" panose="02020603050405020304" pitchFamily="18" charset="0"/>
              </a:rPr>
              <a:t>O(s)</a:t>
            </a:r>
            <a:r>
              <a:rPr kumimoji="1" lang="zh-CN" altLang="en-US" b="1" dirty="0">
                <a:latin typeface="黑体" panose="02010609060101010101" pitchFamily="49" charset="-122"/>
                <a:ea typeface="黑体" panose="02010609060101010101" pitchFamily="49" charset="-122"/>
              </a:rPr>
              <a:t>很小且</a:t>
            </a:r>
            <a:r>
              <a:rPr kumimoji="1" lang="en-US" altLang="zh-CN" b="1" dirty="0">
                <a:latin typeface="黑体" panose="02010609060101010101" pitchFamily="49" charset="-122"/>
                <a:ea typeface="黑体" panose="02010609060101010101" pitchFamily="49" charset="-122"/>
              </a:rPr>
              <a:t>T</a:t>
            </a:r>
            <a:r>
              <a:rPr kumimoji="1" lang="zh-CN" altLang="en-US" b="1" dirty="0">
                <a:latin typeface="黑体" panose="02010609060101010101" pitchFamily="49" charset="-122"/>
                <a:ea typeface="黑体" panose="02010609060101010101" pitchFamily="49" charset="-122"/>
              </a:rPr>
              <a:t>是一个不大的常数</a:t>
            </a:r>
          </a:p>
          <a:p>
            <a:pPr lvl="1"/>
            <a:r>
              <a:rPr kumimoji="1" lang="zh-CN" altLang="en-US" b="1" dirty="0">
                <a:latin typeface="黑体" panose="02010609060101010101" pitchFamily="49" charset="-122"/>
                <a:ea typeface="黑体" panose="02010609060101010101" pitchFamily="49" charset="-122"/>
              </a:rPr>
              <a:t>因此训练一个</a:t>
            </a:r>
            <a:r>
              <a:rPr kumimoji="1" lang="en-US" altLang="zh-CN" b="1" dirty="0">
                <a:latin typeface="黑体" panose="02010609060101010101" pitchFamily="49" charset="-122"/>
                <a:ea typeface="黑体" panose="02010609060101010101" pitchFamily="49" charset="-122"/>
              </a:rPr>
              <a:t>bagging</a:t>
            </a:r>
            <a:r>
              <a:rPr kumimoji="1" lang="zh-CN" altLang="en-US" b="1" dirty="0">
                <a:latin typeface="黑体" panose="02010609060101010101" pitchFamily="49" charset="-122"/>
                <a:ea typeface="黑体" panose="02010609060101010101" pitchFamily="49" charset="-122"/>
              </a:rPr>
              <a:t>集成与直接使用基学习器的复杂度同阶</a:t>
            </a:r>
          </a:p>
          <a:p>
            <a:pPr lvl="1"/>
            <a:endParaRPr kumimoji="1" lang="zh-CN" altLang="en-US" b="1" dirty="0">
              <a:latin typeface="黑体" panose="02010609060101010101" pitchFamily="49" charset="-122"/>
              <a:ea typeface="黑体" panose="02010609060101010101" pitchFamily="49" charset="-122"/>
            </a:endParaRPr>
          </a:p>
          <a:p>
            <a:r>
              <a:rPr kumimoji="1" lang="zh-CN" altLang="en-US" b="1" dirty="0">
                <a:latin typeface="黑体" panose="02010609060101010101" pitchFamily="49" charset="-122"/>
                <a:ea typeface="黑体" panose="02010609060101010101" pitchFamily="49" charset="-122"/>
              </a:rPr>
              <a:t>可使用包外估计</a:t>
            </a:r>
          </a:p>
        </p:txBody>
      </p:sp>
    </p:spTree>
    <p:extLst>
      <p:ext uri="{BB962C8B-B14F-4D97-AF65-F5344CB8AC3E}">
        <p14:creationId xmlns:p14="http://schemas.microsoft.com/office/powerpoint/2010/main" val="19733879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包外估计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1105886"/>
              </a:xfrm>
            </p:spPr>
            <p:txBody>
              <a:bodyPr/>
              <a:lstStyle/>
              <a:p>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𝑯</m:t>
                        </m:r>
                      </m:e>
                      <m:sup>
                        <m:r>
                          <a:rPr lang="en-US" altLang="zh-CN" b="1" i="1" dirty="0" smtClean="0">
                            <a:latin typeface="Cambria Math" panose="02040503050406030204" pitchFamily="18" charset="0"/>
                          </a:rPr>
                          <m:t>𝒐𝒐𝒃</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latin typeface="黑体" panose="02010609060101010101" pitchFamily="49" charset="-122"/>
                    <a:ea typeface="黑体" panose="02010609060101010101" pitchFamily="49" charset="-122"/>
                  </a:rPr>
                  <a:t>表示对样本</a:t>
                </a:r>
                <a14:m>
                  <m:oMath xmlns:m="http://schemas.openxmlformats.org/officeDocument/2006/math">
                    <m:r>
                      <a:rPr lang="en-US" altLang="zh-CN" b="1" i="1" dirty="0">
                        <a:latin typeface="Cambria Math" panose="02040503050406030204" pitchFamily="18" charset="0"/>
                      </a:rPr>
                      <m:t>𝒙</m:t>
                    </m:r>
                  </m:oMath>
                </a14:m>
                <a:r>
                  <a:rPr lang="zh-CN" altLang="en-US" b="1" dirty="0" smtClean="0">
                    <a:latin typeface="黑体" panose="02010609060101010101" pitchFamily="49" charset="-122"/>
                    <a:ea typeface="黑体" panose="02010609060101010101" pitchFamily="49" charset="-122"/>
                  </a:rPr>
                  <a:t>的</a:t>
                </a:r>
                <a:r>
                  <a:rPr lang="zh-CN" altLang="en-US" b="1" dirty="0">
                    <a:latin typeface="黑体" panose="02010609060101010101" pitchFamily="49" charset="-122"/>
                    <a:ea typeface="黑体" panose="02010609060101010101" pitchFamily="49" charset="-122"/>
                  </a:rPr>
                  <a:t>包外预测，即仅考虑那些未使用样本</a:t>
                </a:r>
                <a14:m>
                  <m:oMath xmlns:m="http://schemas.openxmlformats.org/officeDocument/2006/math">
                    <m:r>
                      <a:rPr lang="en-US" altLang="zh-CN" b="1" i="1" dirty="0">
                        <a:latin typeface="Cambria Math" panose="02040503050406030204" pitchFamily="18" charset="0"/>
                      </a:rPr>
                      <m:t>𝒙</m:t>
                    </m:r>
                  </m:oMath>
                </a14:m>
                <a:r>
                  <a:rPr lang="zh-CN" altLang="en-US" b="1" dirty="0">
                    <a:latin typeface="黑体" panose="02010609060101010101" pitchFamily="49" charset="-122"/>
                    <a:ea typeface="黑体" panose="02010609060101010101" pitchFamily="49" charset="-122"/>
                  </a:rPr>
                  <a:t>训练的基学习器在</a:t>
                </a:r>
                <a14:m>
                  <m:oMath xmlns:m="http://schemas.openxmlformats.org/officeDocument/2006/math">
                    <m:r>
                      <a:rPr lang="en-US" altLang="zh-CN" b="1" i="1" dirty="0">
                        <a:latin typeface="Cambria Math" panose="02040503050406030204" pitchFamily="18" charset="0"/>
                      </a:rPr>
                      <m:t>𝒙</m:t>
                    </m:r>
                  </m:oMath>
                </a14:m>
                <a:r>
                  <a:rPr lang="zh-CN" altLang="en-US" b="1" dirty="0" smtClean="0">
                    <a:latin typeface="黑体" panose="02010609060101010101" pitchFamily="49" charset="-122"/>
                    <a:ea typeface="黑体" panose="02010609060101010101" pitchFamily="49" charset="-122"/>
                  </a:rPr>
                  <a:t>上的预测</a:t>
                </a:r>
                <a:endParaRPr lang="zh-CN" altLang="en-US" b="1" dirty="0">
                  <a:latin typeface="黑体" panose="02010609060101010101" pitchFamily="49" charset="-122"/>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1105886"/>
              </a:xfrm>
              <a:blipFill>
                <a:blip r:embed="rId3"/>
                <a:stretch>
                  <a:fillRect l="-778" t="-7735" r="-566"/>
                </a:stretch>
              </a:blipFill>
            </p:spPr>
            <p:txBody>
              <a:bodyPr/>
              <a:lstStyle/>
              <a:p>
                <a:r>
                  <a:rPr lang="zh-CN" altLang="en-US">
                    <a:noFill/>
                  </a:rPr>
                  <a:t> </a:t>
                </a:r>
              </a:p>
            </p:txBody>
          </p:sp>
        </mc:Fallback>
      </mc:AlternateContent>
      <p:sp>
        <p:nvSpPr>
          <p:cNvPr id="5" name="内容占位符 2"/>
          <p:cNvSpPr txBox="1">
            <a:spLocks/>
          </p:cNvSpPr>
          <p:nvPr/>
        </p:nvSpPr>
        <p:spPr>
          <a:xfrm>
            <a:off x="389102" y="3579101"/>
            <a:ext cx="8616950" cy="110588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黑体" panose="02010609060101010101" pitchFamily="49" charset="-122"/>
                <a:ea typeface="黑体" panose="02010609060101010101" pitchFamily="49" charset="-122"/>
              </a:rPr>
              <a:t>Bagging</a:t>
            </a:r>
            <a:r>
              <a:rPr lang="zh-CN" altLang="en-US" b="1" dirty="0">
                <a:latin typeface="黑体" panose="02010609060101010101" pitchFamily="49" charset="-122"/>
                <a:ea typeface="黑体" panose="02010609060101010101" pitchFamily="49" charset="-122"/>
              </a:rPr>
              <a:t>泛化误差的包外估计为：</a:t>
            </a:r>
          </a:p>
        </p:txBody>
      </p:sp>
      <p:pic>
        <p:nvPicPr>
          <p:cNvPr id="7" name="图片 6"/>
          <p:cNvPicPr>
            <a:picLocks noChangeAspect="1"/>
          </p:cNvPicPr>
          <p:nvPr/>
        </p:nvPicPr>
        <p:blipFill>
          <a:blip r:embed="rId4"/>
          <a:stretch>
            <a:fillRect/>
          </a:stretch>
        </p:blipFill>
        <p:spPr>
          <a:xfrm>
            <a:off x="1249177" y="2143647"/>
            <a:ext cx="6374781" cy="1014712"/>
          </a:xfrm>
          <a:prstGeom prst="rect">
            <a:avLst/>
          </a:prstGeom>
        </p:spPr>
      </p:pic>
      <p:pic>
        <p:nvPicPr>
          <p:cNvPr id="9" name="图片 8"/>
          <p:cNvPicPr>
            <a:picLocks noChangeAspect="1"/>
          </p:cNvPicPr>
          <p:nvPr/>
        </p:nvPicPr>
        <p:blipFill>
          <a:blip r:embed="rId5"/>
          <a:stretch>
            <a:fillRect/>
          </a:stretch>
        </p:blipFill>
        <p:spPr>
          <a:xfrm>
            <a:off x="2162175" y="4157937"/>
            <a:ext cx="4321752" cy="946452"/>
          </a:xfrm>
          <a:prstGeom prst="rect">
            <a:avLst/>
          </a:prstGeom>
        </p:spPr>
      </p:pic>
    </p:spTree>
    <p:extLst>
      <p:ext uri="{BB962C8B-B14F-4D97-AF65-F5344CB8AC3E}">
        <p14:creationId xmlns:p14="http://schemas.microsoft.com/office/powerpoint/2010/main" val="16425488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标题 1"/>
          <p:cNvSpPr>
            <a:spLocks noGrp="1"/>
          </p:cNvSpPr>
          <p:nvPr>
            <p:ph type="title"/>
          </p:nvPr>
        </p:nvSpPr>
        <p:spPr>
          <a:xfrm>
            <a:off x="260350" y="161927"/>
            <a:ext cx="7886700" cy="777874"/>
          </a:xfrm>
        </p:spPr>
        <p:txBody>
          <a:bodyPr>
            <a:normAutofit/>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a:t>
            </a:r>
            <a:r>
              <a:rPr lang="en-US" altLang="zh-CN" dirty="0">
                <a:latin typeface="黑体" panose="02010609060101010101" pitchFamily="49" charset="-122"/>
                <a:ea typeface="黑体" panose="02010609060101010101" pitchFamily="49" charset="-122"/>
              </a:rPr>
              <a:t>- Bagging</a:t>
            </a:r>
            <a:r>
              <a:rPr lang="zh-CN" altLang="en-US" dirty="0">
                <a:latin typeface="黑体" panose="02010609060101010101" pitchFamily="49" charset="-122"/>
                <a:ea typeface="黑体" panose="02010609060101010101" pitchFamily="49" charset="-122"/>
              </a:rPr>
              <a:t>实验</a:t>
            </a:r>
          </a:p>
        </p:txBody>
      </p:sp>
      <p:sp>
        <p:nvSpPr>
          <p:cNvPr id="225" name="内容占位符 4"/>
          <p:cNvSpPr txBox="1">
            <a:spLocks/>
          </p:cNvSpPr>
          <p:nvPr/>
        </p:nvSpPr>
        <p:spPr>
          <a:xfrm>
            <a:off x="260350" y="4756430"/>
            <a:ext cx="8616950" cy="10013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从偏差</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方差的角度：降低方差，在不剪枝的决策树、神经网络等易受样本影响的学习器上效果更好</a:t>
            </a:r>
          </a:p>
          <a:p>
            <a:endParaRPr lang="zh-CN" altLang="en-US" b="1"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49146A59-C112-48B9-A1B0-D39EAA38DD19}"/>
              </a:ext>
            </a:extLst>
          </p:cNvPr>
          <p:cNvPicPr>
            <a:picLocks noChangeAspect="1"/>
          </p:cNvPicPr>
          <p:nvPr/>
        </p:nvPicPr>
        <p:blipFill>
          <a:blip r:embed="rId3"/>
          <a:stretch>
            <a:fillRect/>
          </a:stretch>
        </p:blipFill>
        <p:spPr>
          <a:xfrm>
            <a:off x="25346" y="1363800"/>
            <a:ext cx="9084705" cy="2976971"/>
          </a:xfrm>
          <a:prstGeom prst="rect">
            <a:avLst/>
          </a:prstGeom>
        </p:spPr>
      </p:pic>
    </p:spTree>
    <p:extLst>
      <p:ext uri="{BB962C8B-B14F-4D97-AF65-F5344CB8AC3E}">
        <p14:creationId xmlns:p14="http://schemas.microsoft.com/office/powerpoint/2010/main" val="2601529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随机森林</a:t>
            </a:r>
          </a:p>
        </p:txBody>
      </p:sp>
      <p:sp>
        <p:nvSpPr>
          <p:cNvPr id="7" name="内容占位符 4"/>
          <p:cNvSpPr txBox="1">
            <a:spLocks/>
          </p:cNvSpPr>
          <p:nvPr/>
        </p:nvSpPr>
        <p:spPr>
          <a:xfrm>
            <a:off x="251386" y="1296273"/>
            <a:ext cx="8616950" cy="334716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随机森林</a:t>
            </a:r>
            <a:r>
              <a:rPr lang="en-US" altLang="zh-CN" b="1" dirty="0">
                <a:latin typeface="黑体" panose="02010609060101010101" pitchFamily="49" charset="-122"/>
                <a:ea typeface="黑体" panose="02010609060101010101" pitchFamily="49" charset="-122"/>
              </a:rPr>
              <a:t>(Random</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Forest</a:t>
            </a:r>
            <a:r>
              <a:rPr lang="zh-CN" altLang="en-US" b="1" dirty="0">
                <a:latin typeface="黑体" panose="02010609060101010101" pitchFamily="49" charset="-122"/>
                <a:ea typeface="黑体" panose="02010609060101010101" pitchFamily="49" charset="-122"/>
              </a:rPr>
              <a:t>，简称</a:t>
            </a:r>
            <a:r>
              <a:rPr lang="en-US" altLang="zh-CN" b="1" dirty="0">
                <a:latin typeface="黑体" panose="02010609060101010101" pitchFamily="49" charset="-122"/>
                <a:ea typeface="黑体" panose="02010609060101010101" pitchFamily="49" charset="-122"/>
              </a:rPr>
              <a:t>RF)</a:t>
            </a:r>
            <a:r>
              <a:rPr lang="zh-CN" altLang="en-US" b="1" dirty="0">
                <a:latin typeface="黑体" panose="02010609060101010101" pitchFamily="49" charset="-122"/>
                <a:ea typeface="黑体" panose="02010609060101010101" pitchFamily="49" charset="-122"/>
              </a:rPr>
              <a:t>是</a:t>
            </a:r>
            <a:r>
              <a:rPr lang="en-US" altLang="zh-CN" b="1" dirty="0">
                <a:latin typeface="黑体" panose="02010609060101010101" pitchFamily="49" charset="-122"/>
                <a:ea typeface="黑体" panose="02010609060101010101" pitchFamily="49" charset="-122"/>
              </a:rPr>
              <a:t>bagging</a:t>
            </a:r>
            <a:r>
              <a:rPr lang="zh-CN" altLang="en-US" b="1" dirty="0">
                <a:latin typeface="黑体" panose="02010609060101010101" pitchFamily="49" charset="-122"/>
                <a:ea typeface="黑体" panose="02010609060101010101" pitchFamily="49" charset="-122"/>
              </a:rPr>
              <a:t>的一个扩展变种</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采样的随机性</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属性选择的随机性</a:t>
            </a:r>
          </a:p>
          <a:p>
            <a:endParaRPr lang="zh-CN" altLang="en-US" b="1" dirty="0">
              <a:latin typeface="黑体" panose="02010609060101010101" pitchFamily="49" charset="-122"/>
              <a:ea typeface="黑体" panose="02010609060101010101" pitchFamily="49" charset="-122"/>
            </a:endParaRPr>
          </a:p>
          <a:p>
            <a:endParaRPr 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242728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随机森林算法</a:t>
            </a:r>
          </a:p>
        </p:txBody>
      </p:sp>
      <p:sp>
        <p:nvSpPr>
          <p:cNvPr id="7" name="内容占位符 4"/>
          <p:cNvSpPr txBox="1">
            <a:spLocks/>
          </p:cNvSpPr>
          <p:nvPr/>
        </p:nvSpPr>
        <p:spPr>
          <a:xfrm>
            <a:off x="263525" y="1209200"/>
            <a:ext cx="8616950" cy="57542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随机森林算法</a:t>
            </a:r>
            <a:endParaRPr lang="en-US"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stretch>
            <a:fillRect/>
          </a:stretch>
        </p:blipFill>
        <p:spPr>
          <a:xfrm>
            <a:off x="1022350" y="1784623"/>
            <a:ext cx="6362700" cy="4124325"/>
          </a:xfrm>
          <a:prstGeom prst="rect">
            <a:avLst/>
          </a:prstGeom>
        </p:spPr>
      </p:pic>
    </p:spTree>
    <p:extLst>
      <p:ext uri="{BB962C8B-B14F-4D97-AF65-F5344CB8AC3E}">
        <p14:creationId xmlns:p14="http://schemas.microsoft.com/office/powerpoint/2010/main" val="18509529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与随机森林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随机森林实验</a:t>
            </a:r>
          </a:p>
        </p:txBody>
      </p:sp>
      <p:pic>
        <p:nvPicPr>
          <p:cNvPr id="4" name="图片 3"/>
          <p:cNvPicPr>
            <a:picLocks noChangeAspect="1"/>
          </p:cNvPicPr>
          <p:nvPr/>
        </p:nvPicPr>
        <p:blipFill>
          <a:blip r:embed="rId3"/>
          <a:stretch>
            <a:fillRect/>
          </a:stretch>
        </p:blipFill>
        <p:spPr>
          <a:xfrm>
            <a:off x="178129" y="1378470"/>
            <a:ext cx="8577012" cy="3668543"/>
          </a:xfrm>
          <a:prstGeom prst="rect">
            <a:avLst/>
          </a:prstGeom>
        </p:spPr>
      </p:pic>
    </p:spTree>
    <p:extLst>
      <p:ext uri="{BB962C8B-B14F-4D97-AF65-F5344CB8AC3E}">
        <p14:creationId xmlns:p14="http://schemas.microsoft.com/office/powerpoint/2010/main" val="1704365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latin typeface="+mn-ea"/>
                <a:ea typeface="+mn-ea"/>
              </a:rPr>
              <a:t> </a:t>
            </a:r>
            <a:r>
              <a:rPr lang="zh-CN" altLang="en-US" sz="2800" b="1" dirty="0">
                <a:latin typeface="黑体" panose="02010609060101010101" pitchFamily="49" charset="-122"/>
                <a:ea typeface="黑体" panose="02010609060101010101" pitchFamily="49" charset="-122"/>
              </a:rPr>
              <a:t>结合策略</a:t>
            </a:r>
            <a:endParaRPr lang="en-US" altLang="zh-CN" sz="28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平均法</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投票法</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学习法</a:t>
            </a:r>
            <a:endParaRPr lang="en-US" altLang="zh-CN" sz="2600" b="1" dirty="0">
              <a:latin typeface="黑体" panose="02010609060101010101" pitchFamily="49" charset="-122"/>
              <a:ea typeface="黑体" panose="02010609060101010101" pitchFamily="49" charset="-122"/>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38422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75992" y="2593319"/>
            <a:ext cx="1413090" cy="2003434"/>
            <a:chOff x="496136" y="252542"/>
            <a:chExt cx="1884120" cy="2671244"/>
          </a:xfrm>
        </p:grpSpPr>
        <p:grpSp>
          <p:nvGrpSpPr>
            <p:cNvPr id="11" name="组合 10"/>
            <p:cNvGrpSpPr/>
            <p:nvPr/>
          </p:nvGrpSpPr>
          <p:grpSpPr>
            <a:xfrm>
              <a:off x="496136" y="252542"/>
              <a:ext cx="1884120" cy="2037397"/>
              <a:chOff x="1270836" y="1062666"/>
              <a:chExt cx="1884120" cy="2037397"/>
            </a:xfrm>
          </p:grpSpPr>
          <p:sp>
            <p:nvSpPr>
              <p:cNvPr id="7" name="弦形 6"/>
              <p:cNvSpPr/>
              <p:nvPr/>
            </p:nvSpPr>
            <p:spPr>
              <a:xfrm rot="1036148">
                <a:off x="1270836" y="1062666"/>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8" name="弦形 6"/>
              <p:cNvSpPr/>
              <p:nvPr/>
            </p:nvSpPr>
            <p:spPr>
              <a:xfrm rot="1036148">
                <a:off x="1617736" y="1355978"/>
                <a:ext cx="1077469" cy="1438744"/>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810061 w 844045"/>
                  <a:gd name="connsiteY8" fmla="*/ 821277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778573 w 844045"/>
                  <a:gd name="connsiteY8" fmla="*/ 838718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78573 w 844045"/>
                  <a:gd name="connsiteY8" fmla="*/ 838718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6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6 w 844045"/>
                  <a:gd name="connsiteY8" fmla="*/ 833217 h 993397"/>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61117"/>
                  <a:gd name="connsiteY0" fmla="*/ 626763 h 1020228"/>
                  <a:gd name="connsiteX1" fmla="*/ 620726 w 861117"/>
                  <a:gd name="connsiteY1" fmla="*/ 993148 h 1020228"/>
                  <a:gd name="connsiteX2" fmla="*/ 196465 w 861117"/>
                  <a:gd name="connsiteY2" fmla="*/ 948659 h 1020228"/>
                  <a:gd name="connsiteX3" fmla="*/ 3827 w 861117"/>
                  <a:gd name="connsiteY3" fmla="*/ 505650 h 1020228"/>
                  <a:gd name="connsiteX4" fmla="*/ 303918 w 861117"/>
                  <a:gd name="connsiteY4" fmla="*/ 63510 h 1020228"/>
                  <a:gd name="connsiteX5" fmla="*/ 767797 w 861117"/>
                  <a:gd name="connsiteY5" fmla="*/ 37339 h 1020228"/>
                  <a:gd name="connsiteX6" fmla="*/ 833869 w 861117"/>
                  <a:gd name="connsiteY6" fmla="*/ 330540 h 1020228"/>
                  <a:gd name="connsiteX7" fmla="*/ 725286 w 861117"/>
                  <a:gd name="connsiteY7" fmla="*/ 626763 h 1020228"/>
                  <a:gd name="connsiteX0" fmla="*/ 725286 w 917788"/>
                  <a:gd name="connsiteY0" fmla="*/ 626763 h 1020228"/>
                  <a:gd name="connsiteX1" fmla="*/ 620726 w 917788"/>
                  <a:gd name="connsiteY1" fmla="*/ 993148 h 1020228"/>
                  <a:gd name="connsiteX2" fmla="*/ 196465 w 917788"/>
                  <a:gd name="connsiteY2" fmla="*/ 948659 h 1020228"/>
                  <a:gd name="connsiteX3" fmla="*/ 3827 w 917788"/>
                  <a:gd name="connsiteY3" fmla="*/ 505650 h 1020228"/>
                  <a:gd name="connsiteX4" fmla="*/ 303918 w 917788"/>
                  <a:gd name="connsiteY4" fmla="*/ 63510 h 1020228"/>
                  <a:gd name="connsiteX5" fmla="*/ 767797 w 917788"/>
                  <a:gd name="connsiteY5" fmla="*/ 37339 h 1020228"/>
                  <a:gd name="connsiteX6" fmla="*/ 915782 w 917788"/>
                  <a:gd name="connsiteY6" fmla="*/ 235129 h 1020228"/>
                  <a:gd name="connsiteX7" fmla="*/ 725286 w 917788"/>
                  <a:gd name="connsiteY7" fmla="*/ 626763 h 1020228"/>
                  <a:gd name="connsiteX0" fmla="*/ 725286 w 929896"/>
                  <a:gd name="connsiteY0" fmla="*/ 683110 h 1076575"/>
                  <a:gd name="connsiteX1" fmla="*/ 620726 w 929896"/>
                  <a:gd name="connsiteY1" fmla="*/ 1049495 h 1076575"/>
                  <a:gd name="connsiteX2" fmla="*/ 196465 w 929896"/>
                  <a:gd name="connsiteY2" fmla="*/ 1005006 h 1076575"/>
                  <a:gd name="connsiteX3" fmla="*/ 3827 w 929896"/>
                  <a:gd name="connsiteY3" fmla="*/ 561997 h 1076575"/>
                  <a:gd name="connsiteX4" fmla="*/ 303918 w 929896"/>
                  <a:gd name="connsiteY4" fmla="*/ 119857 h 1076575"/>
                  <a:gd name="connsiteX5" fmla="*/ 821557 w 929896"/>
                  <a:gd name="connsiteY5" fmla="*/ 16516 h 1076575"/>
                  <a:gd name="connsiteX6" fmla="*/ 915782 w 929896"/>
                  <a:gd name="connsiteY6" fmla="*/ 291476 h 1076575"/>
                  <a:gd name="connsiteX7" fmla="*/ 725286 w 929896"/>
                  <a:gd name="connsiteY7" fmla="*/ 683110 h 1076575"/>
                  <a:gd name="connsiteX0" fmla="*/ 725286 w 929896"/>
                  <a:gd name="connsiteY0" fmla="*/ 690990 h 1084455"/>
                  <a:gd name="connsiteX1" fmla="*/ 620726 w 929896"/>
                  <a:gd name="connsiteY1" fmla="*/ 1057375 h 1084455"/>
                  <a:gd name="connsiteX2" fmla="*/ 196465 w 929896"/>
                  <a:gd name="connsiteY2" fmla="*/ 1012886 h 1084455"/>
                  <a:gd name="connsiteX3" fmla="*/ 3827 w 929896"/>
                  <a:gd name="connsiteY3" fmla="*/ 569877 h 1084455"/>
                  <a:gd name="connsiteX4" fmla="*/ 301369 w 929896"/>
                  <a:gd name="connsiteY4" fmla="*/ 87048 h 1084455"/>
                  <a:gd name="connsiteX5" fmla="*/ 821557 w 929896"/>
                  <a:gd name="connsiteY5" fmla="*/ 24396 h 1084455"/>
                  <a:gd name="connsiteX6" fmla="*/ 915782 w 929896"/>
                  <a:gd name="connsiteY6" fmla="*/ 299356 h 1084455"/>
                  <a:gd name="connsiteX7" fmla="*/ 725286 w 929896"/>
                  <a:gd name="connsiteY7" fmla="*/ 690990 h 1084455"/>
                  <a:gd name="connsiteX0" fmla="*/ 725570 w 930180"/>
                  <a:gd name="connsiteY0" fmla="*/ 690990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25570 w 930180"/>
                  <a:gd name="connsiteY7" fmla="*/ 690990 h 1119726"/>
                  <a:gd name="connsiteX0" fmla="*/ 791643 w 930180"/>
                  <a:gd name="connsiteY0" fmla="*/ 682822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91643 w 930180"/>
                  <a:gd name="connsiteY7" fmla="*/ 682822 h 11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180" h="1119726">
                    <a:moveTo>
                      <a:pt x="791643" y="682822"/>
                    </a:moveTo>
                    <a:cubicBezTo>
                      <a:pt x="831055" y="814953"/>
                      <a:pt x="831888" y="1039195"/>
                      <a:pt x="682418" y="1102269"/>
                    </a:cubicBezTo>
                    <a:cubicBezTo>
                      <a:pt x="556769" y="1147024"/>
                      <a:pt x="309800" y="1101618"/>
                      <a:pt x="196749" y="1012886"/>
                    </a:cubicBezTo>
                    <a:cubicBezTo>
                      <a:pt x="83698" y="924154"/>
                      <a:pt x="-22403" y="709553"/>
                      <a:pt x="4111" y="569877"/>
                    </a:cubicBezTo>
                    <a:cubicBezTo>
                      <a:pt x="45066" y="356004"/>
                      <a:pt x="139073" y="176418"/>
                      <a:pt x="301653" y="87048"/>
                    </a:cubicBezTo>
                    <a:cubicBezTo>
                      <a:pt x="505880" y="1958"/>
                      <a:pt x="697383" y="-24491"/>
                      <a:pt x="821841" y="24396"/>
                    </a:cubicBezTo>
                    <a:cubicBezTo>
                      <a:pt x="975674" y="126940"/>
                      <a:pt x="922647" y="254670"/>
                      <a:pt x="916066" y="299356"/>
                    </a:cubicBezTo>
                    <a:cubicBezTo>
                      <a:pt x="895122" y="386435"/>
                      <a:pt x="764945" y="504859"/>
                      <a:pt x="791643" y="682822"/>
                    </a:cubicBez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sp>
          <p:nvSpPr>
            <p:cNvPr id="16" name="文本框 15"/>
            <p:cNvSpPr txBox="1"/>
            <p:nvPr/>
          </p:nvSpPr>
          <p:spPr>
            <a:xfrm>
              <a:off x="525125" y="2523677"/>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a:t>
              </a:r>
              <a:r>
                <a:rPr lang="zh-CN" altLang="en-US" sz="1350" dirty="0">
                  <a:latin typeface="Times" panose="02020603060405020304" pitchFamily="18" charset="0"/>
                  <a:ea typeface="楷体" panose="02010609060101010101" pitchFamily="49" charset="-122"/>
                </a:rPr>
                <a:t>统计的原因</a:t>
              </a:r>
            </a:p>
          </p:txBody>
        </p:sp>
      </p:grpSp>
      <p:grpSp>
        <p:nvGrpSpPr>
          <p:cNvPr id="20" name="组合 19"/>
          <p:cNvGrpSpPr/>
          <p:nvPr/>
        </p:nvGrpSpPr>
        <p:grpSpPr>
          <a:xfrm>
            <a:off x="3227986" y="2593319"/>
            <a:ext cx="1413090" cy="2003434"/>
            <a:chOff x="3086017" y="252542"/>
            <a:chExt cx="1884120" cy="2671244"/>
          </a:xfrm>
        </p:grpSpPr>
        <p:sp>
          <p:nvSpPr>
            <p:cNvPr id="9" name="弦形 6"/>
            <p:cNvSpPr/>
            <p:nvPr/>
          </p:nvSpPr>
          <p:spPr>
            <a:xfrm rot="1036148">
              <a:off x="3086017"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46859" y="471045"/>
                    <a:pt x="679098" y="638372"/>
                  </a:cubicBezTo>
                  <a:cubicBezTo>
                    <a:pt x="729838" y="779093"/>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7" name="文本框 16"/>
            <p:cNvSpPr txBox="1"/>
            <p:nvPr/>
          </p:nvSpPr>
          <p:spPr>
            <a:xfrm>
              <a:off x="3172714" y="2523677"/>
              <a:ext cx="1785104"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a:t>
              </a:r>
              <a:r>
                <a:rPr lang="zh-CN" altLang="en-US" sz="1350" dirty="0">
                  <a:latin typeface="Times" panose="02020603060405020304" pitchFamily="18" charset="0"/>
                  <a:ea typeface="楷体" panose="02010609060101010101" pitchFamily="49" charset="-122"/>
                </a:rPr>
                <a:t>计算的原因</a:t>
              </a:r>
            </a:p>
          </p:txBody>
        </p:sp>
      </p:grpSp>
      <p:grpSp>
        <p:nvGrpSpPr>
          <p:cNvPr id="19" name="组合 18"/>
          <p:cNvGrpSpPr/>
          <p:nvPr/>
        </p:nvGrpSpPr>
        <p:grpSpPr>
          <a:xfrm>
            <a:off x="5179979" y="2593320"/>
            <a:ext cx="1413090" cy="2003358"/>
            <a:chOff x="5701452" y="252542"/>
            <a:chExt cx="1884120" cy="2671143"/>
          </a:xfrm>
        </p:grpSpPr>
        <p:sp>
          <p:nvSpPr>
            <p:cNvPr id="14" name="弦形 6"/>
            <p:cNvSpPr/>
            <p:nvPr/>
          </p:nvSpPr>
          <p:spPr>
            <a:xfrm rot="1036148">
              <a:off x="5701452"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8" name="文本框 17"/>
            <p:cNvSpPr txBox="1"/>
            <p:nvPr/>
          </p:nvSpPr>
          <p:spPr>
            <a:xfrm>
              <a:off x="5781739" y="2523576"/>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a:t>
              </a:r>
              <a:r>
                <a:rPr lang="zh-CN" altLang="en-US" sz="1350" dirty="0">
                  <a:latin typeface="Times" panose="02020603060405020304" pitchFamily="18" charset="0"/>
                  <a:ea typeface="楷体" panose="02010609060101010101" pitchFamily="49" charset="-122"/>
                </a:rPr>
                <a:t>表示的原因</a:t>
              </a:r>
            </a:p>
          </p:txBody>
        </p:sp>
      </p:grpSp>
      <p:sp>
        <p:nvSpPr>
          <p:cNvPr id="22" name="文本框 21"/>
          <p:cNvSpPr txBox="1"/>
          <p:nvPr/>
        </p:nvSpPr>
        <p:spPr>
          <a:xfrm>
            <a:off x="1897486" y="2231834"/>
            <a:ext cx="1396536" cy="300082"/>
          </a:xfrm>
          <a:prstGeom prst="rect">
            <a:avLst/>
          </a:prstGeom>
          <a:noFill/>
        </p:spPr>
        <p:txBody>
          <a:bodyPr wrap="none" rtlCol="0">
            <a:spAutoFit/>
          </a:bodyPr>
          <a:lstStyle/>
          <a:p>
            <a:r>
              <a:rPr lang="zh-CN" altLang="en-US" sz="1350" b="1" dirty="0">
                <a:solidFill>
                  <a:srgbClr val="FF0000"/>
                </a:solidFill>
                <a:latin typeface="楷体" panose="02010609060101010101" pitchFamily="49" charset="-122"/>
                <a:ea typeface="楷体" panose="02010609060101010101" pitchFamily="49" charset="-122"/>
              </a:rPr>
              <a:t>同等性能的假设</a:t>
            </a:r>
          </a:p>
        </p:txBody>
      </p:sp>
      <p:cxnSp>
        <p:nvCxnSpPr>
          <p:cNvPr id="24" name="直接箭头连接符 23"/>
          <p:cNvCxnSpPr>
            <a:stCxn id="22" idx="2"/>
          </p:cNvCxnSpPr>
          <p:nvPr/>
        </p:nvCxnSpPr>
        <p:spPr>
          <a:xfrm flipH="1">
            <a:off x="2274060" y="2531916"/>
            <a:ext cx="321694" cy="32511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4380836" y="2231834"/>
            <a:ext cx="877163" cy="300082"/>
          </a:xfrm>
          <a:prstGeom prst="rect">
            <a:avLst/>
          </a:prstGeom>
          <a:noFill/>
        </p:spPr>
        <p:txBody>
          <a:bodyPr wrap="none" rtlCol="0">
            <a:spAutoFit/>
          </a:bodyPr>
          <a:lstStyle/>
          <a:p>
            <a:r>
              <a:rPr lang="zh-CN" altLang="en-US" sz="1350" b="1" dirty="0">
                <a:solidFill>
                  <a:srgbClr val="FF0000"/>
                </a:solidFill>
                <a:latin typeface="楷体" panose="02010609060101010101" pitchFamily="49" charset="-122"/>
                <a:ea typeface="楷体" panose="02010609060101010101" pitchFamily="49" charset="-122"/>
              </a:rPr>
              <a:t>假设空间</a:t>
            </a:r>
          </a:p>
        </p:txBody>
      </p:sp>
      <p:cxnSp>
        <p:nvCxnSpPr>
          <p:cNvPr id="26" name="直接箭头连接符 25"/>
          <p:cNvCxnSpPr/>
          <p:nvPr/>
        </p:nvCxnSpPr>
        <p:spPr>
          <a:xfrm flipH="1">
            <a:off x="4142251" y="2406121"/>
            <a:ext cx="233387" cy="20824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nvGrpSpPr>
          <p:cNvPr id="38" name="组合 37"/>
          <p:cNvGrpSpPr/>
          <p:nvPr/>
        </p:nvGrpSpPr>
        <p:grpSpPr>
          <a:xfrm>
            <a:off x="1714707" y="2967079"/>
            <a:ext cx="697706" cy="791003"/>
            <a:chOff x="2097088" y="1982788"/>
            <a:chExt cx="930275" cy="1054670"/>
          </a:xfrm>
        </p:grpSpPr>
        <p:graphicFrame>
          <p:nvGraphicFramePr>
            <p:cNvPr id="28" name="对象 27"/>
            <p:cNvGraphicFramePr>
              <a:graphicFrameLocks noChangeAspect="1"/>
            </p:cNvGraphicFramePr>
            <p:nvPr/>
          </p:nvGraphicFramePr>
          <p:xfrm>
            <a:off x="2166299" y="2750121"/>
            <a:ext cx="384175" cy="287337"/>
          </p:xfrm>
          <a:graphic>
            <a:graphicData uri="http://schemas.openxmlformats.org/presentationml/2006/ole">
              <mc:AlternateContent xmlns:mc="http://schemas.openxmlformats.org/markup-compatibility/2006">
                <mc:Choice xmlns:v="urn:schemas-microsoft-com:vml" Requires="v">
                  <p:oleObj spid="_x0000_s4807" name="Formula" r:id="rId4" imgW="227520" imgH="169200" progId="Equation.Ribbit">
                    <p:embed/>
                  </p:oleObj>
                </mc:Choice>
                <mc:Fallback>
                  <p:oleObj name="Formula" r:id="rId4" imgW="227520" imgH="169200" progId="Equation.Ribbit">
                    <p:embed/>
                    <p:pic>
                      <p:nvPicPr>
                        <p:cNvPr id="0" name=""/>
                        <p:cNvPicPr/>
                        <p:nvPr/>
                      </p:nvPicPr>
                      <p:blipFill>
                        <a:blip r:embed="rId5"/>
                        <a:stretch>
                          <a:fillRect/>
                        </a:stretch>
                      </p:blipFill>
                      <p:spPr>
                        <a:xfrm>
                          <a:off x="2166299" y="2750121"/>
                          <a:ext cx="384175" cy="287337"/>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2284413" y="2383414"/>
            <a:ext cx="323850" cy="288925"/>
          </p:xfrm>
          <a:graphic>
            <a:graphicData uri="http://schemas.openxmlformats.org/presentationml/2006/ole">
              <mc:AlternateContent xmlns:mc="http://schemas.openxmlformats.org/markup-compatibility/2006">
                <mc:Choice xmlns:v="urn:schemas-microsoft-com:vml" Requires="v">
                  <p:oleObj spid="_x0000_s4808" name="Formula" r:id="rId6" imgW="191880" imgH="170280" progId="Equation.Ribbit">
                    <p:embed/>
                  </p:oleObj>
                </mc:Choice>
                <mc:Fallback>
                  <p:oleObj name="Formula" r:id="rId6" imgW="191880" imgH="170280" progId="Equation.Ribbit">
                    <p:embed/>
                    <p:pic>
                      <p:nvPicPr>
                        <p:cNvPr id="0" name=""/>
                        <p:cNvPicPr/>
                        <p:nvPr/>
                      </p:nvPicPr>
                      <p:blipFill>
                        <a:blip r:embed="rId7"/>
                        <a:stretch>
                          <a:fillRect/>
                        </a:stretch>
                      </p:blipFill>
                      <p:spPr>
                        <a:xfrm>
                          <a:off x="2284413" y="2383414"/>
                          <a:ext cx="323850" cy="28892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097088" y="1982788"/>
            <a:ext cx="392112" cy="288925"/>
          </p:xfrm>
          <a:graphic>
            <a:graphicData uri="http://schemas.openxmlformats.org/presentationml/2006/ole">
              <mc:AlternateContent xmlns:mc="http://schemas.openxmlformats.org/markup-compatibility/2006">
                <mc:Choice xmlns:v="urn:schemas-microsoft-com:vml" Requires="v">
                  <p:oleObj spid="_x0000_s4809" name="Formula" r:id="rId8" imgW="231480" imgH="169200" progId="Equation.Ribbit">
                    <p:embed/>
                  </p:oleObj>
                </mc:Choice>
                <mc:Fallback>
                  <p:oleObj name="Formula" r:id="rId8" imgW="231480" imgH="169200" progId="Equation.Ribbit">
                    <p:embed/>
                    <p:pic>
                      <p:nvPicPr>
                        <p:cNvPr id="0" name=""/>
                        <p:cNvPicPr/>
                        <p:nvPr/>
                      </p:nvPicPr>
                      <p:blipFill>
                        <a:blip r:embed="rId9"/>
                        <a:stretch>
                          <a:fillRect/>
                        </a:stretch>
                      </p:blipFill>
                      <p:spPr>
                        <a:xfrm>
                          <a:off x="2097088" y="1982788"/>
                          <a:ext cx="392112" cy="288925"/>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638425" y="2043113"/>
            <a:ext cx="388938" cy="288925"/>
          </p:xfrm>
          <a:graphic>
            <a:graphicData uri="http://schemas.openxmlformats.org/presentationml/2006/ole">
              <mc:AlternateContent xmlns:mc="http://schemas.openxmlformats.org/markup-compatibility/2006">
                <mc:Choice xmlns:v="urn:schemas-microsoft-com:vml" Requires="v">
                  <p:oleObj spid="_x0000_s4810" name="Formula" r:id="rId10" imgW="230040" imgH="169200" progId="Equation.Ribbit">
                    <p:embed/>
                  </p:oleObj>
                </mc:Choice>
                <mc:Fallback>
                  <p:oleObj name="Formula" r:id="rId10" imgW="230040" imgH="169200" progId="Equation.Ribbit">
                    <p:embed/>
                    <p:pic>
                      <p:nvPicPr>
                        <p:cNvPr id="0" name=""/>
                        <p:cNvPicPr/>
                        <p:nvPr/>
                      </p:nvPicPr>
                      <p:blipFill>
                        <a:blip r:embed="rId11"/>
                        <a:stretch>
                          <a:fillRect/>
                        </a:stretch>
                      </p:blipFill>
                      <p:spPr>
                        <a:xfrm>
                          <a:off x="2638425" y="2043113"/>
                          <a:ext cx="388938" cy="288925"/>
                        </a:xfrm>
                        <a:prstGeom prst="rect">
                          <a:avLst/>
                        </a:prstGeom>
                      </p:spPr>
                    </p:pic>
                  </p:oleObj>
                </mc:Fallback>
              </mc:AlternateContent>
            </a:graphicData>
          </a:graphic>
        </p:graphicFrame>
      </p:grpSp>
      <p:grpSp>
        <p:nvGrpSpPr>
          <p:cNvPr id="37" name="组合 36"/>
          <p:cNvGrpSpPr/>
          <p:nvPr/>
        </p:nvGrpSpPr>
        <p:grpSpPr>
          <a:xfrm>
            <a:off x="3683130" y="2967079"/>
            <a:ext cx="697706" cy="791003"/>
            <a:chOff x="4721652" y="2057177"/>
            <a:chExt cx="930275" cy="1054670"/>
          </a:xfrm>
        </p:grpSpPr>
        <p:graphicFrame>
          <p:nvGraphicFramePr>
            <p:cNvPr id="33" name="对象 32"/>
            <p:cNvGraphicFramePr>
              <a:graphicFrameLocks noChangeAspect="1"/>
            </p:cNvGraphicFramePr>
            <p:nvPr/>
          </p:nvGraphicFramePr>
          <p:xfrm>
            <a:off x="4790863" y="2824510"/>
            <a:ext cx="384175" cy="287337"/>
          </p:xfrm>
          <a:graphic>
            <a:graphicData uri="http://schemas.openxmlformats.org/presentationml/2006/ole">
              <mc:AlternateContent xmlns:mc="http://schemas.openxmlformats.org/markup-compatibility/2006">
                <mc:Choice xmlns:v="urn:schemas-microsoft-com:vml" Requires="v">
                  <p:oleObj spid="_x0000_s4811" name="Formula" r:id="rId12" imgW="227520" imgH="169200" progId="Equation.Ribbit">
                    <p:embed/>
                  </p:oleObj>
                </mc:Choice>
                <mc:Fallback>
                  <p:oleObj name="Formula" r:id="rId12" imgW="227520" imgH="169200" progId="Equation.Ribbit">
                    <p:embed/>
                    <p:pic>
                      <p:nvPicPr>
                        <p:cNvPr id="0" name=""/>
                        <p:cNvPicPr/>
                        <p:nvPr/>
                      </p:nvPicPr>
                      <p:blipFill>
                        <a:blip r:embed="rId5"/>
                        <a:stretch>
                          <a:fillRect/>
                        </a:stretch>
                      </p:blipFill>
                      <p:spPr>
                        <a:xfrm>
                          <a:off x="4790863" y="2824510"/>
                          <a:ext cx="384175" cy="287337"/>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4908550" y="2443947"/>
            <a:ext cx="323850" cy="288925"/>
          </p:xfrm>
          <a:graphic>
            <a:graphicData uri="http://schemas.openxmlformats.org/presentationml/2006/ole">
              <mc:AlternateContent xmlns:mc="http://schemas.openxmlformats.org/markup-compatibility/2006">
                <mc:Choice xmlns:v="urn:schemas-microsoft-com:vml" Requires="v">
                  <p:oleObj spid="_x0000_s4812" name="Formula" r:id="rId13" imgW="191880" imgH="170280" progId="Equation.Ribbit">
                    <p:embed/>
                  </p:oleObj>
                </mc:Choice>
                <mc:Fallback>
                  <p:oleObj name="Formula" r:id="rId13" imgW="191880" imgH="170280" progId="Equation.Ribbit">
                    <p:embed/>
                    <p:pic>
                      <p:nvPicPr>
                        <p:cNvPr id="0" name=""/>
                        <p:cNvPicPr/>
                        <p:nvPr/>
                      </p:nvPicPr>
                      <p:blipFill>
                        <a:blip r:embed="rId7"/>
                        <a:stretch>
                          <a:fillRect/>
                        </a:stretch>
                      </p:blipFill>
                      <p:spPr>
                        <a:xfrm>
                          <a:off x="4908550" y="2443947"/>
                          <a:ext cx="323850" cy="288925"/>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721652" y="2057177"/>
            <a:ext cx="392112" cy="288925"/>
          </p:xfrm>
          <a:graphic>
            <a:graphicData uri="http://schemas.openxmlformats.org/presentationml/2006/ole">
              <mc:AlternateContent xmlns:mc="http://schemas.openxmlformats.org/markup-compatibility/2006">
                <mc:Choice xmlns:v="urn:schemas-microsoft-com:vml" Requires="v">
                  <p:oleObj spid="_x0000_s4813" name="Formula" r:id="rId14" imgW="231480" imgH="169200" progId="Equation.Ribbit">
                    <p:embed/>
                  </p:oleObj>
                </mc:Choice>
                <mc:Fallback>
                  <p:oleObj name="Formula" r:id="rId14" imgW="231480" imgH="169200" progId="Equation.Ribbit">
                    <p:embed/>
                    <p:pic>
                      <p:nvPicPr>
                        <p:cNvPr id="0" name=""/>
                        <p:cNvPicPr/>
                        <p:nvPr/>
                      </p:nvPicPr>
                      <p:blipFill>
                        <a:blip r:embed="rId9"/>
                        <a:stretch>
                          <a:fillRect/>
                        </a:stretch>
                      </p:blipFill>
                      <p:spPr>
                        <a:xfrm>
                          <a:off x="4721652" y="2057177"/>
                          <a:ext cx="392112" cy="288925"/>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5262989" y="2117502"/>
            <a:ext cx="388938" cy="288925"/>
          </p:xfrm>
          <a:graphic>
            <a:graphicData uri="http://schemas.openxmlformats.org/presentationml/2006/ole">
              <mc:AlternateContent xmlns:mc="http://schemas.openxmlformats.org/markup-compatibility/2006">
                <mc:Choice xmlns:v="urn:schemas-microsoft-com:vml" Requires="v">
                  <p:oleObj spid="_x0000_s4814" name="Formula" r:id="rId15" imgW="230040" imgH="169200" progId="Equation.Ribbit">
                    <p:embed/>
                  </p:oleObj>
                </mc:Choice>
                <mc:Fallback>
                  <p:oleObj name="Formula" r:id="rId15" imgW="230040" imgH="169200" progId="Equation.Ribbit">
                    <p:embed/>
                    <p:pic>
                      <p:nvPicPr>
                        <p:cNvPr id="0" name=""/>
                        <p:cNvPicPr/>
                        <p:nvPr/>
                      </p:nvPicPr>
                      <p:blipFill>
                        <a:blip r:embed="rId11"/>
                        <a:stretch>
                          <a:fillRect/>
                        </a:stretch>
                      </p:blipFill>
                      <p:spPr>
                        <a:xfrm>
                          <a:off x="5262989" y="2117502"/>
                          <a:ext cx="388938" cy="288925"/>
                        </a:xfrm>
                        <a:prstGeom prst="rect">
                          <a:avLst/>
                        </a:prstGeom>
                      </p:spPr>
                    </p:pic>
                  </p:oleObj>
                </mc:Fallback>
              </mc:AlternateContent>
            </a:graphicData>
          </a:graphic>
        </p:graphicFrame>
      </p:grpSp>
      <p:graphicFrame>
        <p:nvGraphicFramePr>
          <p:cNvPr id="40" name="对象 39"/>
          <p:cNvGraphicFramePr>
            <a:graphicFrameLocks noChangeAspect="1"/>
          </p:cNvGraphicFramePr>
          <p:nvPr/>
        </p:nvGraphicFramePr>
        <p:xfrm>
          <a:off x="5953263" y="3758082"/>
          <a:ext cx="296465" cy="215503"/>
        </p:xfrm>
        <a:graphic>
          <a:graphicData uri="http://schemas.openxmlformats.org/presentationml/2006/ole">
            <mc:AlternateContent xmlns:mc="http://schemas.openxmlformats.org/markup-compatibility/2006">
              <mc:Choice xmlns:v="urn:schemas-microsoft-com:vml" Requires="v">
                <p:oleObj spid="_x0000_s4815" name="Formula" r:id="rId16" imgW="234000" imgH="169200" progId="Equation.Ribbit">
                  <p:embed/>
                </p:oleObj>
              </mc:Choice>
              <mc:Fallback>
                <p:oleObj name="Formula" r:id="rId16" imgW="234000" imgH="169200" progId="Equation.Ribbit">
                  <p:embed/>
                  <p:pic>
                    <p:nvPicPr>
                      <p:cNvPr id="0" name=""/>
                      <p:cNvPicPr/>
                      <p:nvPr/>
                    </p:nvPicPr>
                    <p:blipFill>
                      <a:blip r:embed="rId17"/>
                      <a:stretch>
                        <a:fillRect/>
                      </a:stretch>
                    </p:blipFill>
                    <p:spPr>
                      <a:xfrm>
                        <a:off x="5953263" y="3758082"/>
                        <a:ext cx="296465" cy="215503"/>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346237" y="3486622"/>
          <a:ext cx="242888" cy="216694"/>
        </p:xfrm>
        <a:graphic>
          <a:graphicData uri="http://schemas.openxmlformats.org/presentationml/2006/ole">
            <mc:AlternateContent xmlns:mc="http://schemas.openxmlformats.org/markup-compatibility/2006">
              <mc:Choice xmlns:v="urn:schemas-microsoft-com:vml" Requires="v">
                <p:oleObj spid="_x0000_s4816" name="Formula" r:id="rId18" imgW="191880" imgH="170280" progId="Equation.Ribbit">
                  <p:embed/>
                </p:oleObj>
              </mc:Choice>
              <mc:Fallback>
                <p:oleObj name="Formula" r:id="rId18" imgW="191880" imgH="170280" progId="Equation.Ribbit">
                  <p:embed/>
                  <p:pic>
                    <p:nvPicPr>
                      <p:cNvPr id="0" name=""/>
                      <p:cNvPicPr/>
                      <p:nvPr/>
                    </p:nvPicPr>
                    <p:blipFill>
                      <a:blip r:embed="rId7"/>
                      <a:stretch>
                        <a:fillRect/>
                      </a:stretch>
                    </p:blipFill>
                    <p:spPr>
                      <a:xfrm>
                        <a:off x="6346237" y="3486622"/>
                        <a:ext cx="242888" cy="216694"/>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5958877" y="3329935"/>
          <a:ext cx="295275" cy="216694"/>
        </p:xfrm>
        <a:graphic>
          <a:graphicData uri="http://schemas.openxmlformats.org/presentationml/2006/ole">
            <mc:AlternateContent xmlns:mc="http://schemas.openxmlformats.org/markup-compatibility/2006">
              <mc:Choice xmlns:v="urn:schemas-microsoft-com:vml" Requires="v">
                <p:oleObj spid="_x0000_s4817" name="Formula" r:id="rId19" imgW="234000" imgH="169200" progId="Equation.Ribbit">
                  <p:embed/>
                </p:oleObj>
              </mc:Choice>
              <mc:Fallback>
                <p:oleObj name="Formula" r:id="rId19" imgW="234000" imgH="169200" progId="Equation.Ribbit">
                  <p:embed/>
                  <p:pic>
                    <p:nvPicPr>
                      <p:cNvPr id="0" name=""/>
                      <p:cNvPicPr/>
                      <p:nvPr/>
                    </p:nvPicPr>
                    <p:blipFill>
                      <a:blip r:embed="rId20"/>
                      <a:stretch>
                        <a:fillRect/>
                      </a:stretch>
                    </p:blipFill>
                    <p:spPr>
                      <a:xfrm>
                        <a:off x="5958877" y="3329935"/>
                        <a:ext cx="295275" cy="216694"/>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266818" y="3101656"/>
          <a:ext cx="295275" cy="216694"/>
        </p:xfrm>
        <a:graphic>
          <a:graphicData uri="http://schemas.openxmlformats.org/presentationml/2006/ole">
            <mc:AlternateContent xmlns:mc="http://schemas.openxmlformats.org/markup-compatibility/2006">
              <mc:Choice xmlns:v="urn:schemas-microsoft-com:vml" Requires="v">
                <p:oleObj spid="_x0000_s4818" name="Formula" r:id="rId21" imgW="234000" imgH="169200" progId="Equation.Ribbit">
                  <p:embed/>
                </p:oleObj>
              </mc:Choice>
              <mc:Fallback>
                <p:oleObj name="Formula" r:id="rId21" imgW="234000" imgH="169200" progId="Equation.Ribbit">
                  <p:embed/>
                  <p:pic>
                    <p:nvPicPr>
                      <p:cNvPr id="0" name=""/>
                      <p:cNvPicPr/>
                      <p:nvPr/>
                    </p:nvPicPr>
                    <p:blipFill>
                      <a:blip r:embed="rId22"/>
                      <a:stretch>
                        <a:fillRect/>
                      </a:stretch>
                    </p:blipFill>
                    <p:spPr>
                      <a:xfrm>
                        <a:off x="6266818" y="3101656"/>
                        <a:ext cx="295275" cy="216694"/>
                      </a:xfrm>
                      <a:prstGeom prst="rect">
                        <a:avLst/>
                      </a:prstGeom>
                    </p:spPr>
                  </p:pic>
                </p:oleObj>
              </mc:Fallback>
            </mc:AlternateContent>
          </a:graphicData>
        </a:graphic>
      </p:graphicFrame>
      <p:sp>
        <p:nvSpPr>
          <p:cNvPr id="44" name="任意多边形 43"/>
          <p:cNvSpPr/>
          <p:nvPr/>
        </p:nvSpPr>
        <p:spPr>
          <a:xfrm>
            <a:off x="3542325" y="2808726"/>
            <a:ext cx="152451" cy="266700"/>
          </a:xfrm>
          <a:custGeom>
            <a:avLst/>
            <a:gdLst>
              <a:gd name="connsiteX0" fmla="*/ 0 w 203268"/>
              <a:gd name="connsiteY0" fmla="*/ 0 h 355600"/>
              <a:gd name="connsiteX1" fmla="*/ 63500 w 203268"/>
              <a:gd name="connsiteY1" fmla="*/ 50800 h 355600"/>
              <a:gd name="connsiteX2" fmla="*/ 114300 w 203268"/>
              <a:gd name="connsiteY2" fmla="*/ 152400 h 355600"/>
              <a:gd name="connsiteX3" fmla="*/ 127000 w 203268"/>
              <a:gd name="connsiteY3" fmla="*/ 190500 h 355600"/>
              <a:gd name="connsiteX4" fmla="*/ 139700 w 203268"/>
              <a:gd name="connsiteY4" fmla="*/ 241300 h 355600"/>
              <a:gd name="connsiteX5" fmla="*/ 177800 w 203268"/>
              <a:gd name="connsiteY5" fmla="*/ 254000 h 355600"/>
              <a:gd name="connsiteX6" fmla="*/ 203200 w 203268"/>
              <a:gd name="connsiteY6"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68" h="355600">
                <a:moveTo>
                  <a:pt x="0" y="0"/>
                </a:moveTo>
                <a:cubicBezTo>
                  <a:pt x="21167" y="16933"/>
                  <a:pt x="50520" y="27003"/>
                  <a:pt x="63500" y="50800"/>
                </a:cubicBezTo>
                <a:cubicBezTo>
                  <a:pt x="128359" y="169708"/>
                  <a:pt x="25323" y="122741"/>
                  <a:pt x="114300" y="152400"/>
                </a:cubicBezTo>
                <a:cubicBezTo>
                  <a:pt x="118533" y="165100"/>
                  <a:pt x="123322" y="177628"/>
                  <a:pt x="127000" y="190500"/>
                </a:cubicBezTo>
                <a:cubicBezTo>
                  <a:pt x="131795" y="207283"/>
                  <a:pt x="128796" y="227670"/>
                  <a:pt x="139700" y="241300"/>
                </a:cubicBezTo>
                <a:cubicBezTo>
                  <a:pt x="148063" y="251753"/>
                  <a:pt x="165100" y="249767"/>
                  <a:pt x="177800" y="254000"/>
                </a:cubicBezTo>
                <a:cubicBezTo>
                  <a:pt x="205877" y="338232"/>
                  <a:pt x="203200" y="303426"/>
                  <a:pt x="203200" y="355600"/>
                </a:cubicBezTo>
              </a:path>
            </a:pathLst>
          </a:custGeom>
          <a:noFill/>
          <a:ln>
            <a:solidFill>
              <a:schemeClr val="tx1"/>
            </a:solidFill>
            <a:prstDash val="sysDash"/>
            <a:headEnd type="none"/>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任意多边形 44"/>
          <p:cNvSpPr/>
          <p:nvPr/>
        </p:nvSpPr>
        <p:spPr>
          <a:xfrm>
            <a:off x="3370865" y="3690797"/>
            <a:ext cx="367904" cy="164489"/>
          </a:xfrm>
          <a:custGeom>
            <a:avLst/>
            <a:gdLst>
              <a:gd name="connsiteX0" fmla="*/ 0 w 490538"/>
              <a:gd name="connsiteY0" fmla="*/ 219318 h 219318"/>
              <a:gd name="connsiteX1" fmla="*/ 9525 w 490538"/>
              <a:gd name="connsiteY1" fmla="*/ 207411 h 219318"/>
              <a:gd name="connsiteX2" fmla="*/ 21431 w 490538"/>
              <a:gd name="connsiteY2" fmla="*/ 193124 h 219318"/>
              <a:gd name="connsiteX3" fmla="*/ 35719 w 490538"/>
              <a:gd name="connsiteY3" fmla="*/ 188361 h 219318"/>
              <a:gd name="connsiteX4" fmla="*/ 42863 w 490538"/>
              <a:gd name="connsiteY4" fmla="*/ 195505 h 219318"/>
              <a:gd name="connsiteX5" fmla="*/ 66675 w 490538"/>
              <a:gd name="connsiteY5" fmla="*/ 200268 h 219318"/>
              <a:gd name="connsiteX6" fmla="*/ 76200 w 490538"/>
              <a:gd name="connsiteY6" fmla="*/ 202649 h 219318"/>
              <a:gd name="connsiteX7" fmla="*/ 104775 w 490538"/>
              <a:gd name="connsiteY7" fmla="*/ 207411 h 219318"/>
              <a:gd name="connsiteX8" fmla="*/ 126206 w 490538"/>
              <a:gd name="connsiteY8" fmla="*/ 205030 h 219318"/>
              <a:gd name="connsiteX9" fmla="*/ 135731 w 490538"/>
              <a:gd name="connsiteY9" fmla="*/ 197886 h 219318"/>
              <a:gd name="connsiteX10" fmla="*/ 145256 w 490538"/>
              <a:gd name="connsiteY10" fmla="*/ 193124 h 219318"/>
              <a:gd name="connsiteX11" fmla="*/ 147638 w 490538"/>
              <a:gd name="connsiteY11" fmla="*/ 185980 h 219318"/>
              <a:gd name="connsiteX12" fmla="*/ 152400 w 490538"/>
              <a:gd name="connsiteY12" fmla="*/ 178836 h 219318"/>
              <a:gd name="connsiteX13" fmla="*/ 161925 w 490538"/>
              <a:gd name="connsiteY13" fmla="*/ 112161 h 219318"/>
              <a:gd name="connsiteX14" fmla="*/ 169069 w 490538"/>
              <a:gd name="connsiteY14" fmla="*/ 107399 h 219318"/>
              <a:gd name="connsiteX15" fmla="*/ 176213 w 490538"/>
              <a:gd name="connsiteY15" fmla="*/ 105018 h 219318"/>
              <a:gd name="connsiteX16" fmla="*/ 200025 w 490538"/>
              <a:gd name="connsiteY16" fmla="*/ 109780 h 219318"/>
              <a:gd name="connsiteX17" fmla="*/ 207169 w 490538"/>
              <a:gd name="connsiteY17" fmla="*/ 114543 h 219318"/>
              <a:gd name="connsiteX18" fmla="*/ 221456 w 490538"/>
              <a:gd name="connsiteY18" fmla="*/ 119305 h 219318"/>
              <a:gd name="connsiteX19" fmla="*/ 252413 w 490538"/>
              <a:gd name="connsiteY19" fmla="*/ 116924 h 219318"/>
              <a:gd name="connsiteX20" fmla="*/ 266700 w 490538"/>
              <a:gd name="connsiteY20" fmla="*/ 112161 h 219318"/>
              <a:gd name="connsiteX21" fmla="*/ 283369 w 490538"/>
              <a:gd name="connsiteY21" fmla="*/ 90730 h 219318"/>
              <a:gd name="connsiteX22" fmla="*/ 288131 w 490538"/>
              <a:gd name="connsiteY22" fmla="*/ 83586 h 219318"/>
              <a:gd name="connsiteX23" fmla="*/ 295275 w 490538"/>
              <a:gd name="connsiteY23" fmla="*/ 81205 h 219318"/>
              <a:gd name="connsiteX24" fmla="*/ 302419 w 490538"/>
              <a:gd name="connsiteY24" fmla="*/ 83586 h 219318"/>
              <a:gd name="connsiteX25" fmla="*/ 309563 w 490538"/>
              <a:gd name="connsiteY25" fmla="*/ 78824 h 219318"/>
              <a:gd name="connsiteX26" fmla="*/ 321469 w 490538"/>
              <a:gd name="connsiteY26" fmla="*/ 74061 h 219318"/>
              <a:gd name="connsiteX27" fmla="*/ 338138 w 490538"/>
              <a:gd name="connsiteY27" fmla="*/ 64536 h 219318"/>
              <a:gd name="connsiteX28" fmla="*/ 361950 w 490538"/>
              <a:gd name="connsiteY28" fmla="*/ 47868 h 219318"/>
              <a:gd name="connsiteX29" fmla="*/ 378619 w 490538"/>
              <a:gd name="connsiteY29" fmla="*/ 33580 h 219318"/>
              <a:gd name="connsiteX30" fmla="*/ 381000 w 490538"/>
              <a:gd name="connsiteY30" fmla="*/ 26436 h 219318"/>
              <a:gd name="connsiteX31" fmla="*/ 395288 w 490538"/>
              <a:gd name="connsiteY31" fmla="*/ 26436 h 219318"/>
              <a:gd name="connsiteX32" fmla="*/ 402431 w 490538"/>
              <a:gd name="connsiteY32" fmla="*/ 28818 h 219318"/>
              <a:gd name="connsiteX33" fmla="*/ 423863 w 490538"/>
              <a:gd name="connsiteY33" fmla="*/ 21674 h 219318"/>
              <a:gd name="connsiteX34" fmla="*/ 431006 w 490538"/>
              <a:gd name="connsiteY34" fmla="*/ 19293 h 219318"/>
              <a:gd name="connsiteX35" fmla="*/ 445294 w 490538"/>
              <a:gd name="connsiteY35" fmla="*/ 12149 h 219318"/>
              <a:gd name="connsiteX36" fmla="*/ 469106 w 490538"/>
              <a:gd name="connsiteY36" fmla="*/ 243 h 219318"/>
              <a:gd name="connsiteX37" fmla="*/ 490538 w 490538"/>
              <a:gd name="connsiteY37" fmla="*/ 243 h 2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0538" h="219318">
                <a:moveTo>
                  <a:pt x="0" y="219318"/>
                </a:moveTo>
                <a:cubicBezTo>
                  <a:pt x="3175" y="215349"/>
                  <a:pt x="6475" y="211477"/>
                  <a:pt x="9525" y="207411"/>
                </a:cubicBezTo>
                <a:cubicBezTo>
                  <a:pt x="13122" y="202615"/>
                  <a:pt x="15835" y="196233"/>
                  <a:pt x="21431" y="193124"/>
                </a:cubicBezTo>
                <a:cubicBezTo>
                  <a:pt x="25819" y="190686"/>
                  <a:pt x="35719" y="188361"/>
                  <a:pt x="35719" y="188361"/>
                </a:cubicBezTo>
                <a:cubicBezTo>
                  <a:pt x="38100" y="190742"/>
                  <a:pt x="40061" y="193637"/>
                  <a:pt x="42863" y="195505"/>
                </a:cubicBezTo>
                <a:cubicBezTo>
                  <a:pt x="47446" y="198561"/>
                  <a:pt x="65153" y="199991"/>
                  <a:pt x="66675" y="200268"/>
                </a:cubicBezTo>
                <a:cubicBezTo>
                  <a:pt x="69895" y="200853"/>
                  <a:pt x="72983" y="202046"/>
                  <a:pt x="76200" y="202649"/>
                </a:cubicBezTo>
                <a:cubicBezTo>
                  <a:pt x="85691" y="204428"/>
                  <a:pt x="104775" y="207411"/>
                  <a:pt x="104775" y="207411"/>
                </a:cubicBezTo>
                <a:cubicBezTo>
                  <a:pt x="111919" y="206617"/>
                  <a:pt x="119336" y="207144"/>
                  <a:pt x="126206" y="205030"/>
                </a:cubicBezTo>
                <a:cubicBezTo>
                  <a:pt x="129999" y="203863"/>
                  <a:pt x="132365" y="199989"/>
                  <a:pt x="135731" y="197886"/>
                </a:cubicBezTo>
                <a:cubicBezTo>
                  <a:pt x="138741" y="196005"/>
                  <a:pt x="142081" y="194711"/>
                  <a:pt x="145256" y="193124"/>
                </a:cubicBezTo>
                <a:cubicBezTo>
                  <a:pt x="146050" y="190743"/>
                  <a:pt x="146515" y="188225"/>
                  <a:pt x="147638" y="185980"/>
                </a:cubicBezTo>
                <a:cubicBezTo>
                  <a:pt x="148918" y="183420"/>
                  <a:pt x="152084" y="181680"/>
                  <a:pt x="152400" y="178836"/>
                </a:cubicBezTo>
                <a:cubicBezTo>
                  <a:pt x="156000" y="146429"/>
                  <a:pt x="143121" y="130963"/>
                  <a:pt x="161925" y="112161"/>
                </a:cubicBezTo>
                <a:cubicBezTo>
                  <a:pt x="163949" y="110137"/>
                  <a:pt x="166509" y="108679"/>
                  <a:pt x="169069" y="107399"/>
                </a:cubicBezTo>
                <a:cubicBezTo>
                  <a:pt x="171314" y="106277"/>
                  <a:pt x="173832" y="105812"/>
                  <a:pt x="176213" y="105018"/>
                </a:cubicBezTo>
                <a:cubicBezTo>
                  <a:pt x="182353" y="105895"/>
                  <a:pt x="193377" y="106456"/>
                  <a:pt x="200025" y="109780"/>
                </a:cubicBezTo>
                <a:cubicBezTo>
                  <a:pt x="202585" y="111060"/>
                  <a:pt x="204554" y="113381"/>
                  <a:pt x="207169" y="114543"/>
                </a:cubicBezTo>
                <a:cubicBezTo>
                  <a:pt x="211756" y="116582"/>
                  <a:pt x="221456" y="119305"/>
                  <a:pt x="221456" y="119305"/>
                </a:cubicBezTo>
                <a:cubicBezTo>
                  <a:pt x="231775" y="118511"/>
                  <a:pt x="242190" y="118538"/>
                  <a:pt x="252413" y="116924"/>
                </a:cubicBezTo>
                <a:cubicBezTo>
                  <a:pt x="257372" y="116141"/>
                  <a:pt x="266700" y="112161"/>
                  <a:pt x="266700" y="112161"/>
                </a:cubicBezTo>
                <a:cubicBezTo>
                  <a:pt x="277891" y="100972"/>
                  <a:pt x="271977" y="107819"/>
                  <a:pt x="283369" y="90730"/>
                </a:cubicBezTo>
                <a:cubicBezTo>
                  <a:pt x="284956" y="88349"/>
                  <a:pt x="285416" y="84491"/>
                  <a:pt x="288131" y="83586"/>
                </a:cubicBezTo>
                <a:lnTo>
                  <a:pt x="295275" y="81205"/>
                </a:lnTo>
                <a:cubicBezTo>
                  <a:pt x="297656" y="81999"/>
                  <a:pt x="299943" y="83999"/>
                  <a:pt x="302419" y="83586"/>
                </a:cubicBezTo>
                <a:cubicBezTo>
                  <a:pt x="305242" y="83116"/>
                  <a:pt x="307003" y="80104"/>
                  <a:pt x="309563" y="78824"/>
                </a:cubicBezTo>
                <a:cubicBezTo>
                  <a:pt x="313386" y="76912"/>
                  <a:pt x="317500" y="75649"/>
                  <a:pt x="321469" y="74061"/>
                </a:cubicBezTo>
                <a:cubicBezTo>
                  <a:pt x="340800" y="54733"/>
                  <a:pt x="315751" y="77329"/>
                  <a:pt x="338138" y="64536"/>
                </a:cubicBezTo>
                <a:cubicBezTo>
                  <a:pt x="346550" y="59729"/>
                  <a:pt x="355099" y="54719"/>
                  <a:pt x="361950" y="47868"/>
                </a:cubicBezTo>
                <a:cubicBezTo>
                  <a:pt x="371900" y="37918"/>
                  <a:pt x="366400" y="42745"/>
                  <a:pt x="378619" y="33580"/>
                </a:cubicBezTo>
                <a:cubicBezTo>
                  <a:pt x="379413" y="31199"/>
                  <a:pt x="379432" y="28396"/>
                  <a:pt x="381000" y="26436"/>
                </a:cubicBezTo>
                <a:cubicBezTo>
                  <a:pt x="388256" y="17366"/>
                  <a:pt x="388032" y="22808"/>
                  <a:pt x="395288" y="26436"/>
                </a:cubicBezTo>
                <a:cubicBezTo>
                  <a:pt x="397533" y="27559"/>
                  <a:pt x="400050" y="28024"/>
                  <a:pt x="402431" y="28818"/>
                </a:cubicBezTo>
                <a:lnTo>
                  <a:pt x="423863" y="21674"/>
                </a:lnTo>
                <a:lnTo>
                  <a:pt x="431006" y="19293"/>
                </a:lnTo>
                <a:cubicBezTo>
                  <a:pt x="462716" y="-1848"/>
                  <a:pt x="415722" y="28578"/>
                  <a:pt x="445294" y="12149"/>
                </a:cubicBezTo>
                <a:cubicBezTo>
                  <a:pt x="456719" y="5802"/>
                  <a:pt x="457221" y="1157"/>
                  <a:pt x="469106" y="243"/>
                </a:cubicBezTo>
                <a:cubicBezTo>
                  <a:pt x="476229" y="-305"/>
                  <a:pt x="483394" y="243"/>
                  <a:pt x="490538" y="243"/>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任意多边形 45"/>
          <p:cNvSpPr/>
          <p:nvPr/>
        </p:nvSpPr>
        <p:spPr>
          <a:xfrm>
            <a:off x="4125245" y="3177343"/>
            <a:ext cx="234315" cy="348615"/>
          </a:xfrm>
          <a:custGeom>
            <a:avLst/>
            <a:gdLst>
              <a:gd name="connsiteX0" fmla="*/ 312420 w 312420"/>
              <a:gd name="connsiteY0" fmla="*/ 464820 h 464820"/>
              <a:gd name="connsiteX1" fmla="*/ 274320 w 312420"/>
              <a:gd name="connsiteY1" fmla="*/ 457200 h 464820"/>
              <a:gd name="connsiteX2" fmla="*/ 228600 w 312420"/>
              <a:gd name="connsiteY2" fmla="*/ 441960 h 464820"/>
              <a:gd name="connsiteX3" fmla="*/ 220980 w 312420"/>
              <a:gd name="connsiteY3" fmla="*/ 342900 h 464820"/>
              <a:gd name="connsiteX4" fmla="*/ 160020 w 312420"/>
              <a:gd name="connsiteY4" fmla="*/ 304800 h 464820"/>
              <a:gd name="connsiteX5" fmla="*/ 137160 w 312420"/>
              <a:gd name="connsiteY5" fmla="*/ 297180 h 464820"/>
              <a:gd name="connsiteX6" fmla="*/ 129540 w 312420"/>
              <a:gd name="connsiteY6" fmla="*/ 205740 h 464820"/>
              <a:gd name="connsiteX7" fmla="*/ 83820 w 312420"/>
              <a:gd name="connsiteY7" fmla="*/ 190500 h 464820"/>
              <a:gd name="connsiteX8" fmla="*/ 60960 w 312420"/>
              <a:gd name="connsiteY8" fmla="*/ 182880 h 464820"/>
              <a:gd name="connsiteX9" fmla="*/ 53340 w 312420"/>
              <a:gd name="connsiteY9" fmla="*/ 160020 h 464820"/>
              <a:gd name="connsiteX10" fmla="*/ 45720 w 312420"/>
              <a:gd name="connsiteY10" fmla="*/ 68580 h 464820"/>
              <a:gd name="connsiteX11" fmla="*/ 22860 w 312420"/>
              <a:gd name="connsiteY11" fmla="*/ 53340 h 464820"/>
              <a:gd name="connsiteX12" fmla="*/ 0 w 312420"/>
              <a:gd name="connsiteY12" fmla="*/ 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420" h="464820">
                <a:moveTo>
                  <a:pt x="312420" y="464820"/>
                </a:moveTo>
                <a:cubicBezTo>
                  <a:pt x="299720" y="462280"/>
                  <a:pt x="286815" y="460608"/>
                  <a:pt x="274320" y="457200"/>
                </a:cubicBezTo>
                <a:cubicBezTo>
                  <a:pt x="258822" y="452973"/>
                  <a:pt x="228600" y="441960"/>
                  <a:pt x="228600" y="441960"/>
                </a:cubicBezTo>
                <a:cubicBezTo>
                  <a:pt x="193079" y="388678"/>
                  <a:pt x="229511" y="453806"/>
                  <a:pt x="220980" y="342900"/>
                </a:cubicBezTo>
                <a:cubicBezTo>
                  <a:pt x="218756" y="313982"/>
                  <a:pt x="175967" y="310116"/>
                  <a:pt x="160020" y="304800"/>
                </a:cubicBezTo>
                <a:lnTo>
                  <a:pt x="137160" y="297180"/>
                </a:lnTo>
                <a:cubicBezTo>
                  <a:pt x="134620" y="266700"/>
                  <a:pt x="143218" y="233097"/>
                  <a:pt x="129540" y="205740"/>
                </a:cubicBezTo>
                <a:cubicBezTo>
                  <a:pt x="122356" y="191372"/>
                  <a:pt x="99060" y="195580"/>
                  <a:pt x="83820" y="190500"/>
                </a:cubicBezTo>
                <a:lnTo>
                  <a:pt x="60960" y="182880"/>
                </a:lnTo>
                <a:cubicBezTo>
                  <a:pt x="58420" y="175260"/>
                  <a:pt x="54402" y="167982"/>
                  <a:pt x="53340" y="160020"/>
                </a:cubicBezTo>
                <a:cubicBezTo>
                  <a:pt x="49298" y="129703"/>
                  <a:pt x="54123" y="97989"/>
                  <a:pt x="45720" y="68580"/>
                </a:cubicBezTo>
                <a:cubicBezTo>
                  <a:pt x="43204" y="59774"/>
                  <a:pt x="30480" y="58420"/>
                  <a:pt x="22860" y="53340"/>
                </a:cubicBezTo>
                <a:cubicBezTo>
                  <a:pt x="6484" y="4212"/>
                  <a:pt x="18979" y="18979"/>
                  <a:pt x="0" y="0"/>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5343794" y="2857032"/>
            <a:ext cx="877163" cy="300082"/>
          </a:xfrm>
          <a:prstGeom prst="rect">
            <a:avLst/>
          </a:prstGeom>
          <a:noFill/>
        </p:spPr>
        <p:txBody>
          <a:bodyPr wrap="none" rtlCol="0">
            <a:spAutoFit/>
          </a:bodyPr>
          <a:lstStyle/>
          <a:p>
            <a:r>
              <a:rPr lang="zh-CN" altLang="en-US" sz="1350" b="1" dirty="0">
                <a:solidFill>
                  <a:srgbClr val="FF0000"/>
                </a:solidFill>
                <a:latin typeface="楷体" panose="02010609060101010101" pitchFamily="49" charset="-122"/>
                <a:ea typeface="楷体" panose="02010609060101010101" pitchFamily="49" charset="-122"/>
              </a:rPr>
              <a:t>个体假设</a:t>
            </a:r>
          </a:p>
        </p:txBody>
      </p:sp>
      <p:cxnSp>
        <p:nvCxnSpPr>
          <p:cNvPr id="48" name="直接箭头连接符 47"/>
          <p:cNvCxnSpPr>
            <a:stCxn id="47" idx="2"/>
          </p:cNvCxnSpPr>
          <p:nvPr/>
        </p:nvCxnSpPr>
        <p:spPr>
          <a:xfrm>
            <a:off x="5782376" y="3157114"/>
            <a:ext cx="401097" cy="5288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47" idx="2"/>
          </p:cNvCxnSpPr>
          <p:nvPr/>
        </p:nvCxnSpPr>
        <p:spPr>
          <a:xfrm>
            <a:off x="5782376" y="3157114"/>
            <a:ext cx="156259" cy="600968"/>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7" idx="2"/>
          </p:cNvCxnSpPr>
          <p:nvPr/>
        </p:nvCxnSpPr>
        <p:spPr>
          <a:xfrm>
            <a:off x="5782376" y="3157114"/>
            <a:ext cx="169188" cy="16123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6444078" y="3896319"/>
            <a:ext cx="877163" cy="300082"/>
          </a:xfrm>
          <a:prstGeom prst="rect">
            <a:avLst/>
          </a:prstGeom>
          <a:noFill/>
        </p:spPr>
        <p:txBody>
          <a:bodyPr wrap="none" rtlCol="0">
            <a:spAutoFit/>
          </a:bodyPr>
          <a:lstStyle/>
          <a:p>
            <a:r>
              <a:rPr lang="zh-CN" altLang="en-US" sz="1350" b="1" dirty="0">
                <a:solidFill>
                  <a:srgbClr val="FF0000"/>
                </a:solidFill>
                <a:latin typeface="楷体" panose="02010609060101010101" pitchFamily="49" charset="-122"/>
                <a:ea typeface="楷体" panose="02010609060101010101" pitchFamily="49" charset="-122"/>
              </a:rPr>
              <a:t>真实假设</a:t>
            </a:r>
          </a:p>
        </p:txBody>
      </p:sp>
      <p:cxnSp>
        <p:nvCxnSpPr>
          <p:cNvPr id="58" name="直接箭头连接符 57"/>
          <p:cNvCxnSpPr/>
          <p:nvPr/>
        </p:nvCxnSpPr>
        <p:spPr>
          <a:xfrm flipH="1" flipV="1">
            <a:off x="6589181" y="3687218"/>
            <a:ext cx="66806" cy="189000"/>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49" name="标题 1"/>
          <p:cNvSpPr>
            <a:spLocks noGrp="1"/>
          </p:cNvSpPr>
          <p:nvPr>
            <p:ph type="title"/>
          </p:nvPr>
        </p:nvSpPr>
        <p:spPr>
          <a:xfrm>
            <a:off x="260350" y="161927"/>
            <a:ext cx="7886700" cy="777874"/>
          </a:xfrm>
        </p:spPr>
        <p:txBody>
          <a:bodyPr/>
          <a:lstStyle/>
          <a:p>
            <a:r>
              <a:rPr lang="zh-CN" altLang="en-US" dirty="0">
                <a:latin typeface="黑体" panose="02010609060101010101" pitchFamily="49" charset="-122"/>
                <a:ea typeface="黑体" panose="02010609060101010101" pitchFamily="49" charset="-122"/>
              </a:rPr>
              <a:t>结合策略</a:t>
            </a:r>
          </a:p>
        </p:txBody>
      </p:sp>
      <p:sp>
        <p:nvSpPr>
          <p:cNvPr id="51" name="内容占位符 2"/>
          <p:cNvSpPr>
            <a:spLocks noGrp="1"/>
          </p:cNvSpPr>
          <p:nvPr>
            <p:ph idx="1"/>
          </p:nvPr>
        </p:nvSpPr>
        <p:spPr>
          <a:xfrm>
            <a:off x="260350" y="1266825"/>
            <a:ext cx="8560457" cy="584895"/>
          </a:xfrm>
        </p:spPr>
        <p:txBody>
          <a:bodyPr/>
          <a:lstStyle/>
          <a:p>
            <a:r>
              <a:rPr lang="zh-CN" altLang="en-US" b="1" dirty="0">
                <a:latin typeface="黑体" panose="02010609060101010101" pitchFamily="49" charset="-122"/>
                <a:ea typeface="黑体" panose="02010609060101010101" pitchFamily="49" charset="-122"/>
              </a:rPr>
              <a:t>学习器的组合可以从三个方面带来好处</a:t>
            </a:r>
          </a:p>
        </p:txBody>
      </p:sp>
    </p:spTree>
    <p:extLst>
      <p:ext uri="{BB962C8B-B14F-4D97-AF65-F5344CB8AC3E}">
        <p14:creationId xmlns:p14="http://schemas.microsoft.com/office/powerpoint/2010/main" val="1943327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99" y="13148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pic>
        <p:nvPicPr>
          <p:cNvPr id="2765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72" y="1579546"/>
            <a:ext cx="8988028"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363394" y="5144668"/>
            <a:ext cx="8317706" cy="715433"/>
          </a:xfrm>
        </p:spPr>
        <p:txBody>
          <a:bodyPr vert="horz" lIns="91440" tIns="46800" rIns="91440" bIns="45720" rtlCol="0">
            <a:normAutofit/>
          </a:bodyPr>
          <a:lstStyle/>
          <a:p>
            <a:pPr>
              <a:lnSpc>
                <a:spcPct val="150000"/>
              </a:lnSpc>
            </a:pPr>
            <a:r>
              <a:rPr kumimoji="1" lang="zh-CN" altLang="en-US" b="1" dirty="0">
                <a:solidFill>
                  <a:srgbClr val="FF0000"/>
                </a:solidFill>
                <a:latin typeface="黑体" panose="02010609060101010101" pitchFamily="49" charset="-122"/>
                <a:ea typeface="黑体" panose="02010609060101010101" pitchFamily="49" charset="-122"/>
              </a:rPr>
              <a:t>代表性算法：</a:t>
            </a:r>
            <a:r>
              <a:rPr kumimoji="1" lang="en-US" altLang="zh-CN" b="1" dirty="0">
                <a:solidFill>
                  <a:srgbClr val="FF0000"/>
                </a:solidFill>
                <a:latin typeface="黑体" panose="02010609060101010101" pitchFamily="49" charset="-122"/>
                <a:ea typeface="黑体" panose="02010609060101010101" pitchFamily="49" charset="-122"/>
              </a:rPr>
              <a:t>Random Forest</a:t>
            </a:r>
            <a:endParaRPr kumimoji="1"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1458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结合策略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平均法</a:t>
            </a:r>
            <a:r>
              <a:rPr lang="en-US" altLang="zh-CN" dirty="0">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用于回归</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260350" y="1266824"/>
            <a:ext cx="8883650" cy="4471824"/>
          </a:xfrm>
        </p:spPr>
        <p:txBody>
          <a:bodyPr>
            <a:normAutofit/>
          </a:bodyPr>
          <a:lstStyle/>
          <a:p>
            <a:r>
              <a:rPr lang="zh-CN" altLang="en-US" b="1" dirty="0">
                <a:latin typeface="黑体" panose="02010609060101010101" pitchFamily="49" charset="-122"/>
                <a:ea typeface="黑体" panose="02010609060101010101" pitchFamily="49" charset="-122"/>
              </a:rPr>
              <a:t>简单平均法</a:t>
            </a:r>
            <a:endParaRPr lang="en-US" altLang="zh-CN" b="1" dirty="0">
              <a:latin typeface="黑体" panose="02010609060101010101" pitchFamily="49" charset="-122"/>
              <a:ea typeface="黑体" panose="02010609060101010101" pitchFamily="49" charset="-122"/>
            </a:endParaRPr>
          </a:p>
          <a:p>
            <a:endParaRPr lang="en-US" altLang="zh-CN" dirty="0"/>
          </a:p>
          <a:p>
            <a:endParaRPr lang="en-US" altLang="zh-CN" dirty="0"/>
          </a:p>
          <a:p>
            <a:endParaRPr lang="en-US" altLang="zh-CN" dirty="0"/>
          </a:p>
          <a:p>
            <a:endParaRPr lang="en-US" altLang="zh-CN" dirty="0"/>
          </a:p>
          <a:p>
            <a:r>
              <a:rPr lang="zh-CN" altLang="en-US" b="1" dirty="0">
                <a:latin typeface="黑体" panose="02010609060101010101" pitchFamily="49" charset="-122"/>
                <a:ea typeface="黑体" panose="02010609060101010101" pitchFamily="49" charset="-122"/>
              </a:rPr>
              <a:t>加权平均法</a:t>
            </a:r>
          </a:p>
        </p:txBody>
      </p:sp>
      <p:pic>
        <p:nvPicPr>
          <p:cNvPr id="5" name="图片 4"/>
          <p:cNvPicPr>
            <a:picLocks noChangeAspect="1"/>
          </p:cNvPicPr>
          <p:nvPr/>
        </p:nvPicPr>
        <p:blipFill>
          <a:blip r:embed="rId2"/>
          <a:stretch>
            <a:fillRect/>
          </a:stretch>
        </p:blipFill>
        <p:spPr>
          <a:xfrm>
            <a:off x="1665014" y="2034409"/>
            <a:ext cx="3198156" cy="1080266"/>
          </a:xfrm>
          <a:prstGeom prst="rect">
            <a:avLst/>
          </a:prstGeom>
        </p:spPr>
      </p:pic>
      <p:pic>
        <p:nvPicPr>
          <p:cNvPr id="6" name="图片 5"/>
          <p:cNvPicPr>
            <a:picLocks noChangeAspect="1"/>
          </p:cNvPicPr>
          <p:nvPr/>
        </p:nvPicPr>
        <p:blipFill>
          <a:blip r:embed="rId3"/>
          <a:stretch>
            <a:fillRect/>
          </a:stretch>
        </p:blipFill>
        <p:spPr>
          <a:xfrm>
            <a:off x="1665014" y="4170307"/>
            <a:ext cx="3198156" cy="1190655"/>
          </a:xfrm>
          <a:prstGeom prst="rect">
            <a:avLst/>
          </a:prstGeom>
        </p:spPr>
      </p:pic>
      <p:pic>
        <p:nvPicPr>
          <p:cNvPr id="7" name="图片 6"/>
          <p:cNvPicPr>
            <a:picLocks noChangeAspect="1"/>
          </p:cNvPicPr>
          <p:nvPr/>
        </p:nvPicPr>
        <p:blipFill>
          <a:blip r:embed="rId4"/>
          <a:stretch>
            <a:fillRect/>
          </a:stretch>
        </p:blipFill>
        <p:spPr>
          <a:xfrm>
            <a:off x="4863170" y="4279038"/>
            <a:ext cx="3677907" cy="973192"/>
          </a:xfrm>
          <a:prstGeom prst="rect">
            <a:avLst/>
          </a:prstGeom>
        </p:spPr>
      </p:pic>
    </p:spTree>
    <p:extLst>
      <p:ext uri="{BB962C8B-B14F-4D97-AF65-F5344CB8AC3E}">
        <p14:creationId xmlns:p14="http://schemas.microsoft.com/office/powerpoint/2010/main" val="18768555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结合策略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平均法</a:t>
            </a:r>
            <a:endParaRPr kumimoji="1" lang="zh-CN" altLang="en-US" dirty="0">
              <a:latin typeface="黑体" panose="02010609060101010101" pitchFamily="49" charset="-122"/>
              <a:ea typeface="黑体" panose="02010609060101010101" pitchFamily="49" charset="-122"/>
            </a:endParaRPr>
          </a:p>
        </p:txBody>
      </p:sp>
      <p:sp>
        <p:nvSpPr>
          <p:cNvPr id="5" name="内容占位符 2"/>
          <p:cNvSpPr>
            <a:spLocks noGrp="1"/>
          </p:cNvSpPr>
          <p:nvPr>
            <p:ph idx="1"/>
          </p:nvPr>
        </p:nvSpPr>
        <p:spPr>
          <a:xfrm>
            <a:off x="260350" y="1266824"/>
            <a:ext cx="8883650" cy="4471824"/>
          </a:xfrm>
        </p:spPr>
        <p:txBody>
          <a:bodyPr>
            <a:normAutofit/>
          </a:bodyPr>
          <a:lstStyle/>
          <a:p>
            <a:r>
              <a:rPr lang="zh-CN" altLang="en-US" b="1" dirty="0">
                <a:latin typeface="黑体" panose="02010609060101010101" pitchFamily="49" charset="-122"/>
                <a:ea typeface="黑体" panose="02010609060101010101" pitchFamily="49" charset="-122"/>
              </a:rPr>
              <a:t>简单平均法是加权平均法的特例</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加权平均法在二十世纪五十年代被广泛使用</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集成学习中的各种结合方法都可以看成是加权平均法的变种或特例</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加权平均法可认为是集成学习研究的基本出发点</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加权平均法未必一定优于简单平均法</a:t>
            </a:r>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0697559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结合策略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投票法</a:t>
            </a:r>
            <a:r>
              <a:rPr lang="en-US" altLang="zh-CN" dirty="0">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用于分类</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260350" y="1266824"/>
            <a:ext cx="8616950" cy="493737"/>
          </a:xfrm>
        </p:spPr>
        <p:txBody>
          <a:bodyPr/>
          <a:lstStyle/>
          <a:p>
            <a:r>
              <a:rPr lang="zh-CN" altLang="en-US" b="1" dirty="0">
                <a:latin typeface="黑体" panose="02010609060101010101" pitchFamily="49" charset="-122"/>
                <a:ea typeface="黑体" panose="02010609060101010101" pitchFamily="49" charset="-122"/>
              </a:rPr>
              <a:t>绝对多数投票法（</a:t>
            </a:r>
            <a:r>
              <a:rPr lang="en-US" altLang="zh-CN" b="1" dirty="0">
                <a:latin typeface="黑体" panose="02010609060101010101" pitchFamily="49" charset="-122"/>
                <a:ea typeface="黑体" panose="02010609060101010101" pitchFamily="49" charset="-122"/>
              </a:rPr>
              <a:t>majority voting</a:t>
            </a:r>
            <a:r>
              <a:rPr lang="zh-CN" altLang="en-US" b="1" dirty="0">
                <a:latin typeface="黑体" panose="02010609060101010101" pitchFamily="49" charset="-122"/>
                <a:ea typeface="黑体" panose="02010609060101010101" pitchFamily="49" charset="-122"/>
              </a:rPr>
              <a:t>）</a:t>
            </a:r>
          </a:p>
        </p:txBody>
      </p:sp>
      <p:pic>
        <p:nvPicPr>
          <p:cNvPr id="8" name="图片 7"/>
          <p:cNvPicPr>
            <a:picLocks noChangeAspect="1"/>
          </p:cNvPicPr>
          <p:nvPr/>
        </p:nvPicPr>
        <p:blipFill>
          <a:blip r:embed="rId2"/>
          <a:stretch>
            <a:fillRect/>
          </a:stretch>
        </p:blipFill>
        <p:spPr>
          <a:xfrm>
            <a:off x="823419" y="1681155"/>
            <a:ext cx="6301281" cy="1188497"/>
          </a:xfrm>
          <a:prstGeom prst="rect">
            <a:avLst/>
          </a:prstGeom>
        </p:spPr>
      </p:pic>
      <p:sp>
        <p:nvSpPr>
          <p:cNvPr id="25" name="内容占位符 2"/>
          <p:cNvSpPr txBox="1">
            <a:spLocks/>
          </p:cNvSpPr>
          <p:nvPr/>
        </p:nvSpPr>
        <p:spPr>
          <a:xfrm>
            <a:off x="260350" y="3108508"/>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相对多数投票法（</a:t>
            </a:r>
            <a:r>
              <a:rPr lang="en-US" altLang="zh-CN" b="1" dirty="0">
                <a:latin typeface="黑体" panose="02010609060101010101" pitchFamily="49" charset="-122"/>
                <a:ea typeface="黑体" panose="02010609060101010101" pitchFamily="49" charset="-122"/>
              </a:rPr>
              <a:t>plurality voting</a:t>
            </a:r>
            <a:r>
              <a:rPr lang="en-US" b="1" dirty="0">
                <a:latin typeface="黑体" panose="02010609060101010101" pitchFamily="49" charset="-122"/>
                <a:ea typeface="黑体" panose="02010609060101010101" pitchFamily="49" charset="-122"/>
              </a:rPr>
              <a:t>）</a:t>
            </a:r>
          </a:p>
        </p:txBody>
      </p:sp>
      <p:pic>
        <p:nvPicPr>
          <p:cNvPr id="9" name="图片 8"/>
          <p:cNvPicPr>
            <a:picLocks noChangeAspect="1"/>
          </p:cNvPicPr>
          <p:nvPr/>
        </p:nvPicPr>
        <p:blipFill>
          <a:blip r:embed="rId3"/>
          <a:stretch>
            <a:fillRect/>
          </a:stretch>
        </p:blipFill>
        <p:spPr>
          <a:xfrm>
            <a:off x="2400299" y="3688230"/>
            <a:ext cx="3247719" cy="750420"/>
          </a:xfrm>
          <a:prstGeom prst="rect">
            <a:avLst/>
          </a:prstGeom>
        </p:spPr>
      </p:pic>
      <p:sp>
        <p:nvSpPr>
          <p:cNvPr id="27" name="内容占位符 2"/>
          <p:cNvSpPr txBox="1">
            <a:spLocks/>
          </p:cNvSpPr>
          <p:nvPr/>
        </p:nvSpPr>
        <p:spPr>
          <a:xfrm>
            <a:off x="323412" y="4530033"/>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加权投票法（</a:t>
            </a:r>
            <a:r>
              <a:rPr lang="en-US" altLang="zh-CN" b="1" dirty="0">
                <a:latin typeface="黑体" panose="02010609060101010101" pitchFamily="49" charset="-122"/>
                <a:ea typeface="黑体" panose="02010609060101010101" pitchFamily="49" charset="-122"/>
              </a:rPr>
              <a:t>weighted voting</a:t>
            </a:r>
            <a:r>
              <a:rPr lang="en-US" b="1" dirty="0">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4"/>
          <a:stretch>
            <a:fillRect/>
          </a:stretch>
        </p:blipFill>
        <p:spPr>
          <a:xfrm>
            <a:off x="2400299" y="5112792"/>
            <a:ext cx="3861904" cy="871204"/>
          </a:xfrm>
          <a:prstGeom prst="rect">
            <a:avLst/>
          </a:prstGeom>
        </p:spPr>
      </p:pic>
    </p:spTree>
    <p:extLst>
      <p:ext uri="{BB962C8B-B14F-4D97-AF65-F5344CB8AC3E}">
        <p14:creationId xmlns:p14="http://schemas.microsoft.com/office/powerpoint/2010/main" val="12373791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p:cNvSpPr>
            <a:spLocks noGrp="1"/>
          </p:cNvSpPr>
          <p:nvPr>
            <p:ph type="title"/>
          </p:nvPr>
        </p:nvSpPr>
        <p:spPr>
          <a:xfrm>
            <a:off x="260350" y="54400"/>
            <a:ext cx="7886700" cy="777874"/>
          </a:xfrm>
        </p:spPr>
        <p:txBody>
          <a:bodyPr/>
          <a:lstStyle/>
          <a:p>
            <a:r>
              <a:rPr lang="zh-CN" altLang="en-US" dirty="0">
                <a:latin typeface="黑体" panose="02010609060101010101" pitchFamily="49" charset="-122"/>
                <a:ea typeface="黑体" panose="02010609060101010101" pitchFamily="49" charset="-122"/>
              </a:rPr>
              <a:t>结合策略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学习法</a:t>
            </a:r>
          </a:p>
        </p:txBody>
      </p:sp>
      <p:sp>
        <p:nvSpPr>
          <p:cNvPr id="3" name="内容占位符 2"/>
          <p:cNvSpPr>
            <a:spLocks noGrp="1"/>
          </p:cNvSpPr>
          <p:nvPr>
            <p:ph idx="1"/>
          </p:nvPr>
        </p:nvSpPr>
        <p:spPr>
          <a:xfrm>
            <a:off x="336550" y="1049549"/>
            <a:ext cx="8616950" cy="452793"/>
          </a:xfrm>
        </p:spPr>
        <p:txBody>
          <a:bodyPr/>
          <a:lstStyle/>
          <a:p>
            <a:r>
              <a:rPr lang="en-US" altLang="zh-CN" b="1" dirty="0">
                <a:latin typeface="黑体" panose="02010609060101010101" pitchFamily="49" charset="-122"/>
                <a:ea typeface="黑体" panose="02010609060101010101" pitchFamily="49" charset="-122"/>
              </a:rPr>
              <a:t>Stacking</a:t>
            </a:r>
            <a:r>
              <a:rPr lang="zh-CN" altLang="en-US" b="1" dirty="0">
                <a:latin typeface="黑体" panose="02010609060101010101" pitchFamily="49" charset="-122"/>
                <a:ea typeface="黑体" panose="02010609060101010101" pitchFamily="49" charset="-122"/>
              </a:rPr>
              <a:t>是学习法的典型代表</a:t>
            </a:r>
            <a:r>
              <a:rPr lang="en-US" altLang="zh-CN"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stretch>
            <a:fillRect/>
          </a:stretch>
        </p:blipFill>
        <p:spPr>
          <a:xfrm>
            <a:off x="871210" y="1553123"/>
            <a:ext cx="5958216" cy="3751754"/>
          </a:xfrm>
          <a:prstGeom prst="rect">
            <a:avLst/>
          </a:prstGeom>
        </p:spPr>
      </p:pic>
      <p:sp>
        <p:nvSpPr>
          <p:cNvPr id="6" name="内容占位符 2"/>
          <p:cNvSpPr txBox="1">
            <a:spLocks/>
          </p:cNvSpPr>
          <p:nvPr/>
        </p:nvSpPr>
        <p:spPr>
          <a:xfrm>
            <a:off x="260350" y="5562600"/>
            <a:ext cx="8616950" cy="990600"/>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800" lvl="1" indent="0">
              <a:buNone/>
            </a:pPr>
            <a:r>
              <a:rPr lang="zh-CN" altLang="en-US" dirty="0"/>
              <a:t> </a:t>
            </a:r>
            <a:r>
              <a:rPr lang="zh-CN" altLang="en-US" b="1" dirty="0">
                <a:latin typeface="黑体" panose="02010609060101010101" pitchFamily="49" charset="-122"/>
                <a:ea typeface="黑体" panose="02010609060101010101" pitchFamily="49" charset="-122"/>
              </a:rPr>
              <a:t>多响应线性回归</a:t>
            </a:r>
            <a:r>
              <a:rPr lang="en-US" altLang="zh-CN" b="1" dirty="0">
                <a:latin typeface="黑体" panose="02010609060101010101" pitchFamily="49" charset="-122"/>
                <a:ea typeface="黑体" panose="02010609060101010101" pitchFamily="49" charset="-122"/>
              </a:rPr>
              <a:t>(MLR)</a:t>
            </a:r>
            <a:r>
              <a:rPr lang="zh-CN" altLang="en-US" b="1" dirty="0">
                <a:latin typeface="黑体" panose="02010609060101010101" pitchFamily="49" charset="-122"/>
                <a:ea typeface="黑体" panose="02010609060101010101" pitchFamily="49" charset="-122"/>
              </a:rPr>
              <a:t>作为次级学习器的学习算法 效果较好</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贝叶斯模型平均</a:t>
            </a:r>
            <a:r>
              <a:rPr lang="en-US" altLang="zh-CN" b="1" dirty="0">
                <a:latin typeface="黑体" panose="02010609060101010101" pitchFamily="49" charset="-122"/>
                <a:ea typeface="黑体" panose="02010609060101010101" pitchFamily="49" charset="-122"/>
              </a:rPr>
              <a:t>(BMA)</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882197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b="1" dirty="0">
                <a:latin typeface="黑体" panose="02010609060101010101" pitchFamily="49" charset="-122"/>
                <a:ea typeface="黑体" panose="02010609060101010101" pitchFamily="49" charset="-122"/>
              </a:rPr>
              <a:t>多样性</a:t>
            </a:r>
            <a:endParaRPr lang="en-US" altLang="zh-CN" sz="28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误差</a:t>
            </a:r>
            <a:r>
              <a:rPr lang="en-US" altLang="zh-CN" sz="2600" b="1" dirty="0">
                <a:latin typeface="黑体" panose="02010609060101010101" pitchFamily="49" charset="-122"/>
                <a:ea typeface="黑体" panose="02010609060101010101" pitchFamily="49" charset="-122"/>
              </a:rPr>
              <a:t>-</a:t>
            </a:r>
            <a:r>
              <a:rPr lang="zh-CN" altLang="en-US" sz="2600" b="1" dirty="0">
                <a:latin typeface="黑体" panose="02010609060101010101" pitchFamily="49" charset="-122"/>
                <a:ea typeface="黑体" panose="02010609060101010101" pitchFamily="49" charset="-122"/>
              </a:rPr>
              <a:t>分歧分解</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多样性度量</a:t>
            </a:r>
            <a:endParaRPr lang="en-US" altLang="zh-CN" sz="2600" b="1" dirty="0">
              <a:latin typeface="黑体" panose="02010609060101010101" pitchFamily="49" charset="-122"/>
              <a:ea typeface="黑体" panose="02010609060101010101" pitchFamily="49" charset="-122"/>
            </a:endParaRPr>
          </a:p>
          <a:p>
            <a:pPr lvl="1"/>
            <a:r>
              <a:rPr lang="zh-CN" altLang="en-US" sz="2600" b="1" dirty="0">
                <a:latin typeface="黑体" panose="02010609060101010101" pitchFamily="49" charset="-122"/>
                <a:ea typeface="黑体" panose="02010609060101010101" pitchFamily="49" charset="-122"/>
              </a:rPr>
              <a:t>多样性扰动</a:t>
            </a:r>
            <a:endParaRPr lang="en-US" altLang="zh-CN" sz="2600" b="1" dirty="0">
              <a:latin typeface="黑体" panose="02010609060101010101" pitchFamily="49" charset="-122"/>
              <a:ea typeface="黑体" panose="02010609060101010101" pitchFamily="49" charset="-122"/>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9957068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分歧分解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612775"/>
              </a:xfrm>
            </p:spPr>
            <p:txBody>
              <a:bodyPr/>
              <a:lstStyle/>
              <a:p>
                <a:r>
                  <a:rPr lang="zh-CN" altLang="en-US" b="1" dirty="0">
                    <a:latin typeface="黑体" panose="02010609060101010101" pitchFamily="49" charset="-122"/>
                    <a:ea typeface="黑体" panose="02010609060101010101" pitchFamily="49" charset="-122"/>
                  </a:rPr>
                  <a:t>定义学习器</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𝒉</m:t>
                        </m:r>
                      </m:e>
                      <m:sub>
                        <m:r>
                          <a:rPr lang="en-US" altLang="zh-CN" b="1" i="1" dirty="0" smtClean="0">
                            <a:latin typeface="Cambria Math" panose="02040503050406030204" pitchFamily="18" charset="0"/>
                          </a:rPr>
                          <m:t>𝒊</m:t>
                        </m:r>
                      </m:sub>
                    </m:sSub>
                  </m:oMath>
                </a14:m>
                <a:r>
                  <a:rPr lang="zh-CN" altLang="en-US" b="1" dirty="0" smtClean="0">
                    <a:latin typeface="黑体" panose="02010609060101010101" pitchFamily="49" charset="-122"/>
                    <a:ea typeface="黑体" panose="02010609060101010101" pitchFamily="49" charset="-122"/>
                  </a:rPr>
                  <a:t>的分歧</a:t>
                </a:r>
                <a:r>
                  <a:rPr lang="en-US" altLang="zh-CN" b="1" dirty="0">
                    <a:latin typeface="黑体" panose="02010609060101010101" pitchFamily="49" charset="-122"/>
                    <a:ea typeface="黑体" panose="02010609060101010101" pitchFamily="49" charset="-122"/>
                  </a:rPr>
                  <a:t>(ambiguity)</a:t>
                </a:r>
                <a:r>
                  <a:rPr lang="zh-CN" altLang="en-US" b="1" dirty="0">
                    <a:latin typeface="黑体" panose="02010609060101010101" pitchFamily="49" charset="-122"/>
                    <a:ea typeface="黑体" panose="020106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612775"/>
              </a:xfrm>
              <a:blipFill>
                <a:blip r:embed="rId3"/>
                <a:stretch>
                  <a:fillRect l="-778" t="-15000"/>
                </a:stretch>
              </a:blipFill>
            </p:spPr>
            <p:txBody>
              <a:bodyPr/>
              <a:lstStyle/>
              <a:p>
                <a:r>
                  <a:rPr lang="zh-CN" altLang="en-US">
                    <a:noFill/>
                  </a:rPr>
                  <a:t> </a:t>
                </a:r>
              </a:p>
            </p:txBody>
          </p:sp>
        </mc:Fallback>
      </mc:AlternateContent>
      <p:sp>
        <p:nvSpPr>
          <p:cNvPr id="19" name="内容占位符 2"/>
          <p:cNvSpPr txBox="1">
            <a:spLocks/>
          </p:cNvSpPr>
          <p:nvPr/>
        </p:nvSpPr>
        <p:spPr>
          <a:xfrm>
            <a:off x="260350" y="3095625"/>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集成的分歧：</a:t>
            </a:r>
            <a:endParaRPr lang="en-US" b="1"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4"/>
          <a:stretch>
            <a:fillRect/>
          </a:stretch>
        </p:blipFill>
        <p:spPr>
          <a:xfrm>
            <a:off x="2151000" y="1948975"/>
            <a:ext cx="3846038" cy="752741"/>
          </a:xfrm>
          <a:prstGeom prst="rect">
            <a:avLst/>
          </a:prstGeom>
        </p:spPr>
      </p:pic>
      <p:pic>
        <p:nvPicPr>
          <p:cNvPr id="7" name="图片 6"/>
          <p:cNvPicPr>
            <a:picLocks noChangeAspect="1"/>
          </p:cNvPicPr>
          <p:nvPr/>
        </p:nvPicPr>
        <p:blipFill>
          <a:blip r:embed="rId5"/>
          <a:stretch>
            <a:fillRect/>
          </a:stretch>
        </p:blipFill>
        <p:spPr>
          <a:xfrm>
            <a:off x="1872054" y="3917741"/>
            <a:ext cx="5276891" cy="1492573"/>
          </a:xfrm>
          <a:prstGeom prst="rect">
            <a:avLst/>
          </a:prstGeom>
        </p:spPr>
      </p:pic>
    </p:spTree>
    <p:extLst>
      <p:ext uri="{BB962C8B-B14F-4D97-AF65-F5344CB8AC3E}">
        <p14:creationId xmlns:p14="http://schemas.microsoft.com/office/powerpoint/2010/main" val="18230894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分歧分解</a:t>
            </a:r>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a:xfrm>
                <a:off x="260350" y="1266825"/>
                <a:ext cx="8616950" cy="2648682"/>
              </a:xfrm>
            </p:spPr>
            <p:txBody>
              <a:bodyPr>
                <a:normAutofit/>
              </a:bodyPr>
              <a:lstStyle/>
              <a:p>
                <a:r>
                  <a:rPr lang="zh-CN" altLang="en-US" b="1" dirty="0">
                    <a:latin typeface="黑体" panose="02010609060101010101" pitchFamily="49" charset="-122"/>
                    <a:ea typeface="黑体" panose="02010609060101010101" pitchFamily="49" charset="-122"/>
                  </a:rPr>
                  <a:t>分歧项代表了个体学习器在样本</a:t>
                </a:r>
                <a14:m>
                  <m:oMath xmlns:m="http://schemas.openxmlformats.org/officeDocument/2006/math">
                    <m:r>
                      <a:rPr lang="en-US" altLang="zh-CN" b="1" i="1" dirty="0" smtClean="0">
                        <a:latin typeface="Cambria Math" charset="0"/>
                        <a:ea typeface="Cambria Math" charset="0"/>
                        <a:cs typeface="Cambria Math" charset="0"/>
                      </a:rPr>
                      <m:t>𝒙</m:t>
                    </m:r>
                  </m:oMath>
                </a14:m>
                <a:r>
                  <a:rPr lang="zh-CN" altLang="en-US" b="1" dirty="0">
                    <a:latin typeface="黑体" panose="02010609060101010101" pitchFamily="49" charset="-122"/>
                    <a:ea typeface="黑体" panose="02010609060101010101" pitchFamily="49" charset="-122"/>
                  </a:rPr>
                  <a:t>上的不一致性，即在一定程度上反映了个体学习器的多样性，个体学习器</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𝒉</m:t>
                        </m:r>
                      </m:e>
                      <m:sub>
                        <m:r>
                          <a:rPr lang="en-US" altLang="zh-CN" b="1" i="1" dirty="0">
                            <a:latin typeface="Cambria Math" panose="02040503050406030204" pitchFamily="18" charset="0"/>
                          </a:rPr>
                          <m:t>𝒊</m:t>
                        </m:r>
                      </m:sub>
                    </m:sSub>
                  </m:oMath>
                </a14:m>
                <a:r>
                  <a:rPr lang="zh-CN" altLang="en-US" b="1" dirty="0">
                    <a:latin typeface="黑体" panose="02010609060101010101" pitchFamily="49" charset="-122"/>
                    <a:ea typeface="黑体" panose="02010609060101010101" pitchFamily="49" charset="-122"/>
                  </a:rPr>
                  <a:t>和集成</a:t>
                </a:r>
                <a14:m>
                  <m:oMath xmlns:m="http://schemas.openxmlformats.org/officeDocument/2006/math">
                    <m:r>
                      <a:rPr lang="en-US" altLang="zh-CN" b="1" i="1" dirty="0" smtClean="0">
                        <a:latin typeface="Cambria Math" charset="0"/>
                      </a:rPr>
                      <m:t>𝑯</m:t>
                    </m:r>
                  </m:oMath>
                </a14:m>
                <a:r>
                  <a:rPr lang="zh-CN" altLang="en-US" b="1" dirty="0">
                    <a:latin typeface="黑体" panose="02010609060101010101" pitchFamily="49" charset="-122"/>
                    <a:ea typeface="黑体" panose="02010609060101010101" pitchFamily="49" charset="-122"/>
                  </a:rPr>
                  <a:t>的平方误差分别为</a:t>
                </a:r>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260350" y="1266825"/>
                <a:ext cx="8616950" cy="2648682"/>
              </a:xfrm>
              <a:blipFill>
                <a:blip r:embed="rId3"/>
                <a:stretch>
                  <a:fillRect l="-778" t="-3456" r="-425"/>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400548" y="2740726"/>
            <a:ext cx="4152900" cy="1447800"/>
          </a:xfrm>
          <a:prstGeom prst="rect">
            <a:avLst/>
          </a:prstGeom>
        </p:spPr>
      </p:pic>
    </p:spTree>
    <p:extLst>
      <p:ext uri="{BB962C8B-B14F-4D97-AF65-F5344CB8AC3E}">
        <p14:creationId xmlns:p14="http://schemas.microsoft.com/office/powerpoint/2010/main" val="6250321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分歧分解</a:t>
            </a:r>
          </a:p>
        </p:txBody>
      </p:sp>
      <p:sp>
        <p:nvSpPr>
          <p:cNvPr id="4" name="内容占位符 2"/>
          <p:cNvSpPr>
            <a:spLocks noGrp="1"/>
          </p:cNvSpPr>
          <p:nvPr>
            <p:ph idx="1"/>
          </p:nvPr>
        </p:nvSpPr>
        <p:spPr>
          <a:xfrm>
            <a:off x="260350" y="1266825"/>
            <a:ext cx="8616950" cy="2648682"/>
          </a:xfrm>
        </p:spPr>
        <p:txBody>
          <a:bodyPr>
            <a:normAutofit/>
          </a:bodyPr>
          <a:lstStyle/>
          <a:p>
            <a:r>
              <a:rPr lang="zh-CN" altLang="en-US" b="1" dirty="0">
                <a:latin typeface="黑体" panose="02010609060101010101" pitchFamily="49" charset="-122"/>
                <a:ea typeface="黑体" panose="02010609060101010101" pitchFamily="49" charset="-122"/>
              </a:rPr>
              <a:t>令                         表示个体学习器误差的加权均值，有</a:t>
            </a:r>
          </a:p>
        </p:txBody>
      </p:sp>
      <p:pic>
        <p:nvPicPr>
          <p:cNvPr id="5" name="图片 4"/>
          <p:cNvPicPr>
            <a:picLocks noChangeAspect="1"/>
          </p:cNvPicPr>
          <p:nvPr/>
        </p:nvPicPr>
        <p:blipFill>
          <a:blip r:embed="rId3"/>
          <a:stretch>
            <a:fillRect/>
          </a:stretch>
        </p:blipFill>
        <p:spPr>
          <a:xfrm>
            <a:off x="1012559" y="1231200"/>
            <a:ext cx="3463059" cy="426681"/>
          </a:xfrm>
          <a:prstGeom prst="rect">
            <a:avLst/>
          </a:prstGeom>
        </p:spPr>
      </p:pic>
      <p:pic>
        <p:nvPicPr>
          <p:cNvPr id="6" name="图片 5"/>
          <p:cNvPicPr>
            <a:picLocks noChangeAspect="1"/>
          </p:cNvPicPr>
          <p:nvPr/>
        </p:nvPicPr>
        <p:blipFill>
          <a:blip r:embed="rId4"/>
          <a:stretch>
            <a:fillRect/>
          </a:stretch>
        </p:blipFill>
        <p:spPr>
          <a:xfrm>
            <a:off x="1765877" y="1851236"/>
            <a:ext cx="4801177" cy="1551150"/>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260350" y="3802474"/>
                <a:ext cx="8616950" cy="95953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上式对所有样本</a:t>
                </a:r>
                <a14:m>
                  <m:oMath xmlns:m="http://schemas.openxmlformats.org/officeDocument/2006/math">
                    <m:r>
                      <a:rPr lang="en-US" altLang="zh-CN" b="1" i="1" dirty="0">
                        <a:latin typeface="Cambria Math" charset="0"/>
                        <a:ea typeface="Cambria Math" charset="0"/>
                        <a:cs typeface="Cambria Math" charset="0"/>
                      </a:rPr>
                      <m:t>𝒙</m:t>
                    </m:r>
                  </m:oMath>
                </a14:m>
                <a:r>
                  <a:rPr lang="zh-CN" altLang="en-US" b="1" dirty="0">
                    <a:latin typeface="黑体" panose="02010609060101010101" pitchFamily="49" charset="-122"/>
                    <a:ea typeface="黑体" panose="02010609060101010101" pitchFamily="49" charset="-122"/>
                  </a:rPr>
                  <a:t>均成立，令</a:t>
                </a:r>
                <a14:m>
                  <m:oMath xmlns:m="http://schemas.openxmlformats.org/officeDocument/2006/math">
                    <m:r>
                      <a:rPr lang="en-US" altLang="zh-CN" b="1" i="1" smtClean="0">
                        <a:latin typeface="Cambria Math" charset="0"/>
                      </a:rPr>
                      <m:t>𝒑</m:t>
                    </m:r>
                    <m:r>
                      <a:rPr lang="en-US" altLang="zh-CN" b="1" i="1" smtClean="0">
                        <a:latin typeface="Cambria Math" charset="0"/>
                      </a:rPr>
                      <m:t>(</m:t>
                    </m:r>
                    <m:r>
                      <a:rPr lang="en-US" altLang="zh-CN" b="1" i="1" smtClean="0">
                        <a:latin typeface="Cambria Math" charset="0"/>
                      </a:rPr>
                      <m:t>𝒙</m:t>
                    </m:r>
                    <m:r>
                      <a:rPr lang="en-US" altLang="zh-CN" b="1" i="1" smtClean="0">
                        <a:latin typeface="Cambria Math" charset="0"/>
                      </a:rPr>
                      <m:t>)</m:t>
                    </m:r>
                  </m:oMath>
                </a14:m>
                <a:r>
                  <a:rPr lang="zh-CN" altLang="en-US" b="1" dirty="0">
                    <a:latin typeface="黑体" panose="02010609060101010101" pitchFamily="49" charset="-122"/>
                    <a:ea typeface="黑体" panose="02010609060101010101" pitchFamily="49" charset="-122"/>
                  </a:rPr>
                  <a:t>表示样本的概率密度，则在全样本上有</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260350" y="3802474"/>
                <a:ext cx="8616950" cy="959531"/>
              </a:xfrm>
              <a:prstGeom prst="rect">
                <a:avLst/>
              </a:prstGeom>
              <a:blipFill>
                <a:blip r:embed="rId5"/>
                <a:stretch>
                  <a:fillRect l="-778" t="-9554" r="-425"/>
                </a:stretch>
              </a:blipFill>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665018" y="4702856"/>
            <a:ext cx="7980795" cy="844123"/>
          </a:xfrm>
          <a:prstGeom prst="rect">
            <a:avLst/>
          </a:prstGeom>
        </p:spPr>
      </p:pic>
    </p:spTree>
    <p:extLst>
      <p:ext uri="{BB962C8B-B14F-4D97-AF65-F5344CB8AC3E}">
        <p14:creationId xmlns:p14="http://schemas.microsoft.com/office/powerpoint/2010/main" val="14692620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分歧分解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612775"/>
              </a:xfrm>
            </p:spPr>
            <p:txBody>
              <a:bodyPr/>
              <a:lstStyle/>
              <a:p>
                <a:r>
                  <a:rPr lang="zh-CN" altLang="en-US" b="1" smtClean="0">
                    <a:latin typeface="黑体" panose="02010609060101010101" pitchFamily="49" charset="-122"/>
                    <a:ea typeface="黑体" panose="02010609060101010101" pitchFamily="49" charset="-122"/>
                  </a:rPr>
                  <a:t>个体学习器</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𝒉</m:t>
                        </m:r>
                      </m:e>
                      <m:sub>
                        <m:r>
                          <a:rPr lang="en-US" altLang="zh-CN" b="1" i="1" dirty="0" smtClean="0">
                            <a:latin typeface="Cambria Math" panose="02040503050406030204" pitchFamily="18" charset="0"/>
                          </a:rPr>
                          <m:t>𝒊</m:t>
                        </m:r>
                      </m:sub>
                    </m:sSub>
                  </m:oMath>
                </a14:m>
                <a:r>
                  <a:rPr lang="zh-CN" altLang="en-US" b="1" dirty="0">
                    <a:latin typeface="黑体" panose="02010609060101010101" pitchFamily="49" charset="-122"/>
                    <a:ea typeface="黑体" panose="02010609060101010101" pitchFamily="49" charset="-122"/>
                  </a:rPr>
                  <a:t>在全样本上的泛化误差和分歧项分别为：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612775"/>
              </a:xfrm>
              <a:blipFill>
                <a:blip r:embed="rId3"/>
                <a:stretch>
                  <a:fillRect l="-778" t="-15000"/>
                </a:stretch>
              </a:blipFill>
            </p:spPr>
            <p:txBody>
              <a:bodyPr/>
              <a:lstStyle/>
              <a:p>
                <a:r>
                  <a:rPr lang="zh-CN" altLang="en-US">
                    <a:noFill/>
                  </a:rPr>
                  <a:t> </a:t>
                </a:r>
              </a:p>
            </p:txBody>
          </p:sp>
        </mc:Fallback>
      </mc:AlternateContent>
      <p:sp>
        <p:nvSpPr>
          <p:cNvPr id="19" name="内容占位符 2"/>
          <p:cNvSpPr txBox="1">
            <a:spLocks/>
          </p:cNvSpPr>
          <p:nvPr/>
        </p:nvSpPr>
        <p:spPr>
          <a:xfrm>
            <a:off x="260350" y="3281505"/>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集成的泛化误差为：</a:t>
            </a:r>
            <a:endParaRPr lang="en-US" b="1" dirty="0">
              <a:latin typeface="黑体" panose="02010609060101010101" pitchFamily="49" charset="-122"/>
              <a:ea typeface="黑体" panose="02010609060101010101" pitchFamily="49" charset="-122"/>
            </a:endParaRPr>
          </a:p>
        </p:txBody>
      </p:sp>
      <p:sp>
        <p:nvSpPr>
          <p:cNvPr id="11" name="内容占位符 2"/>
          <p:cNvSpPr txBox="1">
            <a:spLocks/>
          </p:cNvSpPr>
          <p:nvPr/>
        </p:nvSpPr>
        <p:spPr>
          <a:xfrm>
            <a:off x="260350" y="4416493"/>
            <a:ext cx="8616950" cy="88667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黑体" panose="02010609060101010101" pitchFamily="49" charset="-122"/>
                <a:ea typeface="黑体" panose="02010609060101010101" pitchFamily="49" charset="-122"/>
              </a:rPr>
              <a:t>令                  表示个体学习器泛化误差的加权均值，</a:t>
            </a:r>
          </a:p>
          <a:p>
            <a:pPr marL="0" indent="0">
              <a:buNone/>
            </a:pPr>
            <a:r>
              <a:rPr lang="zh-CN" altLang="en-US" b="1" dirty="0">
                <a:latin typeface="黑体" panose="02010609060101010101" pitchFamily="49" charset="-122"/>
                <a:ea typeface="黑体" panose="02010609060101010101" pitchFamily="49" charset="-122"/>
              </a:rPr>
              <a:t>                       表示个体学习器的加权分歧值，有</a:t>
            </a:r>
            <a:endParaRPr lang="en-US" b="1"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4"/>
          <a:stretch>
            <a:fillRect/>
          </a:stretch>
        </p:blipFill>
        <p:spPr>
          <a:xfrm>
            <a:off x="3379349" y="3467571"/>
            <a:ext cx="3122963" cy="766441"/>
          </a:xfrm>
          <a:prstGeom prst="rect">
            <a:avLst/>
          </a:prstGeom>
        </p:spPr>
      </p:pic>
      <p:pic>
        <p:nvPicPr>
          <p:cNvPr id="13" name="图片 12"/>
          <p:cNvPicPr>
            <a:picLocks noChangeAspect="1"/>
          </p:cNvPicPr>
          <p:nvPr/>
        </p:nvPicPr>
        <p:blipFill>
          <a:blip r:embed="rId5"/>
          <a:stretch>
            <a:fillRect/>
          </a:stretch>
        </p:blipFill>
        <p:spPr>
          <a:xfrm>
            <a:off x="2786227" y="1674721"/>
            <a:ext cx="2949555" cy="1653858"/>
          </a:xfrm>
          <a:prstGeom prst="rect">
            <a:avLst/>
          </a:prstGeom>
        </p:spPr>
      </p:pic>
      <p:pic>
        <p:nvPicPr>
          <p:cNvPr id="14" name="图片 13"/>
          <p:cNvPicPr>
            <a:picLocks noChangeAspect="1"/>
          </p:cNvPicPr>
          <p:nvPr/>
        </p:nvPicPr>
        <p:blipFill>
          <a:blip r:embed="rId6"/>
          <a:stretch>
            <a:fillRect/>
          </a:stretch>
        </p:blipFill>
        <p:spPr>
          <a:xfrm>
            <a:off x="3692525" y="5404545"/>
            <a:ext cx="1752600" cy="584200"/>
          </a:xfrm>
          <a:prstGeom prst="rect">
            <a:avLst/>
          </a:prstGeom>
        </p:spPr>
      </p:pic>
      <p:pic>
        <p:nvPicPr>
          <p:cNvPr id="16" name="图片 15"/>
          <p:cNvPicPr>
            <a:picLocks noChangeAspect="1"/>
          </p:cNvPicPr>
          <p:nvPr/>
        </p:nvPicPr>
        <p:blipFill>
          <a:blip r:embed="rId7"/>
          <a:stretch>
            <a:fillRect/>
          </a:stretch>
        </p:blipFill>
        <p:spPr>
          <a:xfrm>
            <a:off x="1115373" y="4348483"/>
            <a:ext cx="1961202" cy="465370"/>
          </a:xfrm>
          <a:prstGeom prst="rect">
            <a:avLst/>
          </a:prstGeom>
        </p:spPr>
      </p:pic>
      <p:pic>
        <p:nvPicPr>
          <p:cNvPr id="17" name="图片 16"/>
          <p:cNvPicPr>
            <a:picLocks noChangeAspect="1"/>
          </p:cNvPicPr>
          <p:nvPr/>
        </p:nvPicPr>
        <p:blipFill>
          <a:blip r:embed="rId8"/>
          <a:stretch>
            <a:fillRect/>
          </a:stretch>
        </p:blipFill>
        <p:spPr>
          <a:xfrm>
            <a:off x="1042794" y="4817358"/>
            <a:ext cx="2106360" cy="478827"/>
          </a:xfrm>
          <a:prstGeom prst="rect">
            <a:avLst/>
          </a:prstGeom>
        </p:spPr>
      </p:pic>
    </p:spTree>
    <p:extLst>
      <p:ext uri="{BB962C8B-B14F-4D97-AF65-F5344CB8AC3E}">
        <p14:creationId xmlns:p14="http://schemas.microsoft.com/office/powerpoint/2010/main" val="2986252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误差</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分歧分解</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118351" y="1339721"/>
                <a:ext cx="8788143" cy="44791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p"/>
                </a:pPr>
                <a:r>
                  <a:rPr lang="zh-CN" altLang="en-US" b="1" dirty="0">
                    <a:latin typeface="黑体" panose="02010609060101010101" pitchFamily="49" charset="-122"/>
                    <a:ea typeface="黑体" panose="02010609060101010101" pitchFamily="49" charset="-122"/>
                  </a:rPr>
                  <a:t>这个漂亮的式子显示</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个体学习器精确性越高、多样性越大，则集成效果越好。称为误差</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分歧分解</a:t>
                </a:r>
              </a:p>
              <a:p>
                <a:pPr marL="0" indent="0">
                  <a:buNone/>
                </a:pPr>
                <a:endParaRPr lang="zh-CN" altLang="en-US" b="1" dirty="0">
                  <a:latin typeface="黑体" panose="02010609060101010101" pitchFamily="49" charset="-122"/>
                  <a:ea typeface="黑体" panose="02010609060101010101" pitchFamily="49" charset="-122"/>
                </a:endParaRPr>
              </a:p>
              <a:p>
                <a:pPr marL="342900" indent="-342900">
                  <a:buFont typeface="Wingdings" charset="2"/>
                  <a:buChar char="p"/>
                </a:pPr>
                <a:r>
                  <a:rPr lang="zh-CN" altLang="en-US" b="1" dirty="0">
                    <a:latin typeface="黑体" panose="02010609060101010101" pitchFamily="49" charset="-122"/>
                    <a:ea typeface="黑体" panose="02010609060101010101" pitchFamily="49" charset="-122"/>
                  </a:rPr>
                  <a:t>为什么不能直接把</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1" smtClean="0">
                            <a:latin typeface="Cambria Math" charset="0"/>
                          </a:rPr>
                          <m:t>𝑬</m:t>
                        </m:r>
                      </m:e>
                    </m:acc>
                    <m:r>
                      <a:rPr lang="en-US" altLang="zh-CN" b="1" i="1" smtClean="0">
                        <a:latin typeface="Cambria Math" charset="0"/>
                      </a:rPr>
                      <m:t>−</m:t>
                    </m:r>
                    <m:acc>
                      <m:accPr>
                        <m:chr m:val="̅"/>
                        <m:ctrlPr>
                          <a:rPr lang="en-US" altLang="zh-CN" b="1" i="1" smtClean="0">
                            <a:latin typeface="Cambria Math" panose="02040503050406030204" pitchFamily="18" charset="0"/>
                          </a:rPr>
                        </m:ctrlPr>
                      </m:accPr>
                      <m:e>
                        <m:r>
                          <a:rPr lang="en-US" altLang="zh-CN" b="1" i="1" smtClean="0">
                            <a:latin typeface="Cambria Math" charset="0"/>
                          </a:rPr>
                          <m:t>𝑨</m:t>
                        </m:r>
                      </m:e>
                    </m:acc>
                  </m:oMath>
                </a14:m>
                <a:r>
                  <a:rPr lang="zh-CN" altLang="en-US" b="1" dirty="0">
                    <a:latin typeface="黑体" panose="02010609060101010101" pitchFamily="49" charset="-122"/>
                    <a:ea typeface="黑体" panose="02010609060101010101" pitchFamily="49" charset="-122"/>
                  </a:rPr>
                  <a:t>作为优化目标来求解？</a:t>
                </a:r>
              </a:p>
              <a:p>
                <a:pPr marL="800100" lvl="1" indent="-342900">
                  <a:buClr>
                    <a:schemeClr val="tx1"/>
                  </a:buClr>
                  <a:buFont typeface="Wingdings" charset="2"/>
                  <a:buChar char="Ø"/>
                </a:pPr>
                <a:r>
                  <a:rPr lang="zh-CN" altLang="en-US" b="1" dirty="0">
                    <a:latin typeface="黑体" panose="02010609060101010101" pitchFamily="49" charset="-122"/>
                    <a:ea typeface="黑体" panose="02010609060101010101" pitchFamily="49" charset="-122"/>
                  </a:rPr>
                  <a:t>现实任务中很难直接对</a:t>
                </a:r>
                <a14:m>
                  <m:oMath xmlns:m="http://schemas.openxmlformats.org/officeDocument/2006/math">
                    <m:acc>
                      <m:accPr>
                        <m:chr m:val="̅"/>
                        <m:ctrlPr>
                          <a:rPr lang="zh-CN" altLang="en-US" b="1" i="1">
                            <a:latin typeface="Cambria Math" panose="02040503050406030204" pitchFamily="18" charset="0"/>
                          </a:rPr>
                        </m:ctrlPr>
                      </m:accPr>
                      <m:e>
                        <m:r>
                          <a:rPr lang="en-US" altLang="zh-CN" b="1" i="1" smtClean="0">
                            <a:latin typeface="Cambria Math" charset="0"/>
                          </a:rPr>
                          <m:t>𝑬</m:t>
                        </m:r>
                      </m:e>
                    </m:acc>
                    <m:r>
                      <a:rPr lang="en-US" altLang="zh-CN" b="1" i="1" smtClean="0">
                        <a:latin typeface="Cambria Math" charset="0"/>
                      </a:rPr>
                      <m:t>−</m:t>
                    </m:r>
                    <m:acc>
                      <m:accPr>
                        <m:chr m:val="̅"/>
                        <m:ctrlPr>
                          <a:rPr lang="en-US" altLang="zh-CN" b="1" i="1">
                            <a:latin typeface="Cambria Math" panose="02040503050406030204" pitchFamily="18" charset="0"/>
                          </a:rPr>
                        </m:ctrlPr>
                      </m:accPr>
                      <m:e>
                        <m:r>
                          <a:rPr lang="en-US" altLang="zh-CN" b="1" i="1" smtClean="0">
                            <a:latin typeface="Cambria Math" charset="0"/>
                          </a:rPr>
                          <m:t>𝑨</m:t>
                        </m:r>
                      </m:e>
                    </m:acc>
                  </m:oMath>
                </a14:m>
                <a:r>
                  <a:rPr lang="zh-CN" altLang="en-US" b="1" dirty="0">
                    <a:latin typeface="黑体" panose="02010609060101010101" pitchFamily="49" charset="-122"/>
                    <a:ea typeface="黑体" panose="02010609060101010101" pitchFamily="49" charset="-122"/>
                  </a:rPr>
                  <a:t>进行优化，</a:t>
                </a:r>
              </a:p>
              <a:p>
                <a:pPr marL="1257300" lvl="2" indent="-342900">
                  <a:buClr>
                    <a:schemeClr val="tx1"/>
                  </a:buClr>
                  <a:buFont typeface="Wingdings" charset="2"/>
                  <a:buChar char="l"/>
                </a:pPr>
                <a:r>
                  <a:rPr lang="zh-CN" altLang="en-US" sz="2000" b="1" dirty="0">
                    <a:latin typeface="黑体" panose="02010609060101010101" pitchFamily="49" charset="-122"/>
                    <a:ea typeface="黑体" panose="02010609060101010101" pitchFamily="49" charset="-122"/>
                  </a:rPr>
                  <a:t>它们定义在整个样本空间上</a:t>
                </a:r>
              </a:p>
              <a:p>
                <a:pPr marL="1257300" lvl="2" indent="-342900">
                  <a:buClr>
                    <a:schemeClr val="tx1"/>
                  </a:buClr>
                  <a:buFont typeface="Wingdings" charset="2"/>
                  <a:buChar char="l"/>
                </a:pPr>
                <a14:m>
                  <m:oMath xmlns:m="http://schemas.openxmlformats.org/officeDocument/2006/math">
                    <m:acc>
                      <m:accPr>
                        <m:chr m:val="̅"/>
                        <m:ctrlPr>
                          <a:rPr lang="en-US" altLang="zh-CN" sz="2000" b="1" i="1">
                            <a:latin typeface="Cambria Math" panose="02040503050406030204" pitchFamily="18" charset="0"/>
                          </a:rPr>
                        </m:ctrlPr>
                      </m:accPr>
                      <m:e>
                        <m:r>
                          <a:rPr lang="en-US" altLang="zh-CN" sz="2000" b="1" i="1" smtClean="0">
                            <a:latin typeface="Cambria Math" charset="0"/>
                          </a:rPr>
                          <m:t>𝑨</m:t>
                        </m:r>
                      </m:e>
                    </m:acc>
                  </m:oMath>
                </a14:m>
                <a:r>
                  <a:rPr lang="zh-CN" altLang="en-US" sz="2000" b="1" dirty="0">
                    <a:latin typeface="黑体" panose="02010609060101010101" pitchFamily="49" charset="-122"/>
                    <a:ea typeface="黑体" panose="02010609060101010101" pitchFamily="49" charset="-122"/>
                  </a:rPr>
                  <a:t>不是一个可直接操作的多样性度量</a:t>
                </a:r>
              </a:p>
              <a:p>
                <a:pPr marL="1257300" lvl="2" indent="-342900">
                  <a:buClr>
                    <a:schemeClr val="tx1"/>
                  </a:buClr>
                  <a:buFont typeface="Wingdings" charset="2"/>
                  <a:buChar char="l"/>
                </a:pPr>
                <a:r>
                  <a:rPr lang="zh-CN" altLang="en-US" sz="2000" b="1" dirty="0">
                    <a:latin typeface="黑体" panose="02010609060101010101" pitchFamily="49" charset="-122"/>
                    <a:ea typeface="黑体" panose="02010609060101010101" pitchFamily="49" charset="-122"/>
                  </a:rPr>
                  <a:t>上面的推导过程只适用于回归学习，难以直接推广到分类学习任务上去</a:t>
                </a:r>
              </a:p>
              <a:p>
                <a:pPr marL="800100" lvl="1" indent="-342900">
                  <a:buClr>
                    <a:schemeClr val="tx1"/>
                  </a:buClr>
                  <a:buFont typeface="Wingdings" charset="2"/>
                  <a:buChar char="l"/>
                </a:pPr>
                <a:endParaRPr lang="zh-CN" altLang="en-US" dirty="0"/>
              </a:p>
              <a:p>
                <a:pPr marL="457200" lvl="1" indent="0">
                  <a:buClr>
                    <a:schemeClr val="tx1"/>
                  </a:buClr>
                  <a:buNone/>
                </a:pPr>
                <a:endParaRPr lang="zh-CN" altLang="en-US"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118351" y="1339721"/>
                <a:ext cx="8788143" cy="4479188"/>
              </a:xfrm>
              <a:prstGeom prst="rect">
                <a:avLst/>
              </a:prstGeom>
              <a:blipFill>
                <a:blip r:embed="rId3"/>
                <a:stretch>
                  <a:fillRect l="-763" t="-1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467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1"/>
          </p:nvPr>
        </p:nvSpPr>
        <p:spPr>
          <a:xfrm>
            <a:off x="299934" y="1331481"/>
            <a:ext cx="8317706" cy="3788569"/>
          </a:xfrm>
        </p:spPr>
        <p:txBody>
          <a:bodyPr vert="horz" lIns="91440" tIns="46800" rIns="91440" bIns="45720" rtlCol="0">
            <a:normAutofit/>
          </a:bodyPr>
          <a:lstStyle/>
          <a:p>
            <a:pPr>
              <a:lnSpc>
                <a:spcPct val="150000"/>
              </a:lnSpc>
            </a:pPr>
            <a:r>
              <a:rPr kumimoji="1" altLang="en-US" dirty="0">
                <a:latin typeface="黑体" panose="02010609060101010101" pitchFamily="49" charset="-122"/>
                <a:ea typeface="黑体" panose="02010609060101010101" pitchFamily="49" charset="-122"/>
              </a:rPr>
              <a:t> </a:t>
            </a:r>
            <a:r>
              <a:rPr kumimoji="1" lang="en-US" altLang="zh-CN" b="1" dirty="0">
                <a:solidFill>
                  <a:srgbClr val="FF0000"/>
                </a:solidFill>
                <a:latin typeface="黑体" panose="02010609060101010101" pitchFamily="49" charset="-122"/>
                <a:ea typeface="黑体" panose="02010609060101010101" pitchFamily="49" charset="-122"/>
              </a:rPr>
              <a:t>boosting</a:t>
            </a:r>
            <a:r>
              <a:rPr kumimoji="1" lang="en-US" altLang="zh-CN" b="1" dirty="0">
                <a:latin typeface="黑体" panose="02010609060101010101" pitchFamily="49" charset="-122"/>
                <a:ea typeface="黑体" panose="02010609060101010101" pitchFamily="49" charset="-122"/>
              </a:rPr>
              <a:t> </a:t>
            </a:r>
            <a:r>
              <a:rPr kumimoji="1" altLang="en-US" b="1" dirty="0">
                <a:latin typeface="黑体" panose="02010609060101010101" pitchFamily="49" charset="-122"/>
                <a:ea typeface="黑体" panose="02010609060101010101" pitchFamily="49" charset="-122"/>
              </a:rPr>
              <a:t>：训练过程为阶梯状，基模型按次序一一进行训练（实现上可以做到并行），基模型的训练集按照某种策略每次都进行一定的转化。对所有基模型预测的结果进行线性综合产生最终的预测结果：</a:t>
            </a:r>
            <a:endParaRPr kumimoji="1" lang="en-US" altLang="en-US" b="1" dirty="0">
              <a:latin typeface="黑体" panose="02010609060101010101" pitchFamily="49" charset="-122"/>
              <a:ea typeface="黑体" panose="02010609060101010101" pitchFamily="49" charset="-122"/>
            </a:endParaRPr>
          </a:p>
          <a:p>
            <a:pPr>
              <a:lnSpc>
                <a:spcPct val="150000"/>
              </a:lnSpc>
            </a:pPr>
            <a:endParaRPr kumimoji="1" lang="en-US" altLang="en-US" dirty="0">
              <a:latin typeface="+mn-ea"/>
              <a:ea typeface="+mn-ea"/>
            </a:endParaRPr>
          </a:p>
          <a:p>
            <a:pPr>
              <a:lnSpc>
                <a:spcPct val="150000"/>
              </a:lnSpc>
            </a:pPr>
            <a:endParaRPr kumimoji="1" altLang="en-US" dirty="0">
              <a:latin typeface="+mn-ea"/>
              <a:ea typeface="+mn-ea"/>
            </a:endParaRPr>
          </a:p>
        </p:txBody>
      </p:sp>
      <p:sp>
        <p:nvSpPr>
          <p:cNvPr id="5"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集成学习</a:t>
            </a:r>
            <a:endParaRPr altLang="zh-CN" dirty="0">
              <a:latin typeface="黑体" panose="02010609060101010101" pitchFamily="49" charset="-122"/>
              <a:ea typeface="黑体" panose="02010609060101010101" pitchFamily="49" charset="-122"/>
            </a:endParaRPr>
          </a:p>
        </p:txBody>
      </p:sp>
      <p:sp>
        <p:nvSpPr>
          <p:cNvPr id="6" name="内容占位符 2"/>
          <p:cNvSpPr txBox="1">
            <a:spLocks/>
          </p:cNvSpPr>
          <p:nvPr/>
        </p:nvSpPr>
        <p:spPr>
          <a:xfrm>
            <a:off x="363394" y="5144668"/>
            <a:ext cx="8317706" cy="103931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solidFill>
                  <a:srgbClr val="FF0000"/>
                </a:solidFill>
                <a:latin typeface="黑体" panose="02010609060101010101" pitchFamily="49" charset="-122"/>
                <a:ea typeface="黑体" panose="02010609060101010101" pitchFamily="49" charset="-122"/>
              </a:rPr>
              <a:t>代表性算法：</a:t>
            </a:r>
            <a:r>
              <a:rPr kumimoji="1" lang="en-US" altLang="zh-CN" dirty="0" err="1">
                <a:solidFill>
                  <a:srgbClr val="FF0000"/>
                </a:solidFill>
                <a:latin typeface="黑体" panose="02010609060101010101" pitchFamily="49" charset="-122"/>
                <a:ea typeface="黑体" panose="02010609060101010101" pitchFamily="49" charset="-122"/>
              </a:rPr>
              <a:t>Adaboost</a:t>
            </a:r>
            <a:r>
              <a:rPr kumimoji="1" lang="zh-CN" altLang="en-US" dirty="0">
                <a:solidFill>
                  <a:srgbClr val="FF0000"/>
                </a:solidFill>
                <a:latin typeface="黑体" panose="02010609060101010101" pitchFamily="49" charset="-122"/>
                <a:ea typeface="黑体" panose="02010609060101010101" pitchFamily="49" charset="-122"/>
              </a:rPr>
              <a:t>、</a:t>
            </a:r>
            <a:r>
              <a:rPr kumimoji="1" lang="en-US" altLang="zh-CN" dirty="0">
                <a:solidFill>
                  <a:srgbClr val="FF0000"/>
                </a:solidFill>
                <a:latin typeface="黑体" panose="02010609060101010101" pitchFamily="49" charset="-122"/>
                <a:ea typeface="黑体" panose="02010609060101010101" pitchFamily="49" charset="-122"/>
              </a:rPr>
              <a:t>GBDT</a:t>
            </a:r>
            <a:r>
              <a:rPr kumimoji="1" lang="zh-CN" altLang="en-US" dirty="0">
                <a:solidFill>
                  <a:srgbClr val="FF0000"/>
                </a:solidFill>
                <a:latin typeface="黑体" panose="02010609060101010101" pitchFamily="49" charset="-122"/>
                <a:ea typeface="黑体" panose="02010609060101010101" pitchFamily="49" charset="-122"/>
              </a:rPr>
              <a:t>、</a:t>
            </a:r>
            <a:r>
              <a:rPr kumimoji="1" lang="en-US" altLang="zh-CN" dirty="0">
                <a:solidFill>
                  <a:srgbClr val="FF0000"/>
                </a:solidFill>
                <a:latin typeface="黑体" panose="02010609060101010101" pitchFamily="49" charset="-122"/>
                <a:ea typeface="黑体" panose="02010609060101010101" pitchFamily="49" charset="-122"/>
              </a:rPr>
              <a:t>XGBOOST</a:t>
            </a:r>
            <a:endParaRPr kumimoji="1" lang="en-US"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424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278019" y="2189686"/>
                <a:ext cx="8865981"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对于二分类问题，分类器</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𝐡</m:t>
                        </m:r>
                      </m:e>
                      <m:sub>
                        <m:r>
                          <a:rPr lang="en-US" altLang="zh-CN" b="1" i="1" smtClean="0">
                            <a:latin typeface="Cambria Math" panose="02040503050406030204" pitchFamily="18" charset="0"/>
                          </a:rPr>
                          <m:t>𝒊</m:t>
                        </m:r>
                      </m:sub>
                    </m:sSub>
                  </m:oMath>
                </a14:m>
                <a:r>
                  <a:rPr lang="zh-CN" altLang="en-US" b="1" dirty="0">
                    <a:latin typeface="黑体" panose="02010609060101010101" pitchFamily="49" charset="-122"/>
                    <a:ea typeface="黑体" panose="02010609060101010101" pitchFamily="49" charset="-122"/>
                  </a:rPr>
                  <a:t>与</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𝐡</m:t>
                        </m:r>
                      </m:e>
                      <m:sub>
                        <m:r>
                          <a:rPr lang="en-US" altLang="zh-CN" b="1" i="1" smtClean="0">
                            <a:latin typeface="Cambria Math" panose="02040503050406030204" pitchFamily="18" charset="0"/>
                          </a:rPr>
                          <m:t>𝒋</m:t>
                        </m:r>
                      </m:sub>
                    </m:sSub>
                  </m:oMath>
                </a14:m>
                <a:r>
                  <a:rPr lang="zh-CN" altLang="en-US" b="1" dirty="0">
                    <a:latin typeface="黑体" panose="02010609060101010101" pitchFamily="49" charset="-122"/>
                    <a:ea typeface="黑体" panose="02010609060101010101" pitchFamily="49" charset="-122"/>
                  </a:rPr>
                  <a:t>的预测结果列联表</a:t>
                </a:r>
                <a:r>
                  <a:rPr lang="en-US" altLang="zh-CN" b="1" dirty="0">
                    <a:latin typeface="黑体" panose="02010609060101010101" pitchFamily="49" charset="-122"/>
                    <a:ea typeface="黑体" panose="02010609060101010101" pitchFamily="49" charset="-122"/>
                  </a:rPr>
                  <a:t>(contingency table)</a:t>
                </a:r>
                <a:r>
                  <a:rPr lang="zh-CN" altLang="en-US" b="1" dirty="0">
                    <a:latin typeface="黑体" panose="02010609060101010101" pitchFamily="49" charset="-122"/>
                    <a:ea typeface="黑体" panose="02010609060101010101" pitchFamily="49" charset="-122"/>
                  </a:rPr>
                  <a:t>为</a:t>
                </a:r>
                <a:endParaRPr lang="en-US" altLang="zh-CN" b="1" dirty="0">
                  <a:latin typeface="黑体" panose="02010609060101010101" pitchFamily="49" charset="-122"/>
                  <a:ea typeface="黑体" panose="02010609060101010101" pitchFamily="49"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278019" y="2189686"/>
                <a:ext cx="8865981" cy="1909092"/>
              </a:xfrm>
              <a:prstGeom prst="rect">
                <a:avLst/>
              </a:prstGeom>
              <a:blipFill>
                <a:blip r:embed="rId3"/>
                <a:stretch>
                  <a:fillRect l="-963"/>
                </a:stretch>
              </a:blipFill>
            </p:spPr>
            <p:txBody>
              <a:bodyPr/>
              <a:lstStyle/>
              <a:p>
                <a:r>
                  <a:rPr lang="zh-CN" altLang="en-US">
                    <a:noFill/>
                  </a:rPr>
                  <a:t> </a:t>
                </a:r>
              </a:p>
            </p:txBody>
          </p:sp>
        </mc:Fallback>
      </mc:AlternateContent>
      <p:sp>
        <p:nvSpPr>
          <p:cNvPr id="7" name="标题 1"/>
          <p:cNvSpPr>
            <a:spLocks noGrp="1"/>
          </p:cNvSpPr>
          <p:nvPr>
            <p:ph type="title"/>
          </p:nvPr>
        </p:nvSpPr>
        <p:spPr>
          <a:xfrm>
            <a:off x="260350" y="161927"/>
            <a:ext cx="7886700" cy="777874"/>
          </a:xfrm>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多样性度量</a:t>
            </a:r>
          </a:p>
        </p:txBody>
      </p:sp>
      <p:sp>
        <p:nvSpPr>
          <p:cNvPr id="8" name="内容占位符 2"/>
          <p:cNvSpPr>
            <a:spLocks noGrp="1"/>
          </p:cNvSpPr>
          <p:nvPr>
            <p:ph idx="1"/>
          </p:nvPr>
        </p:nvSpPr>
        <p:spPr>
          <a:xfrm>
            <a:off x="260350" y="1266825"/>
            <a:ext cx="8616950" cy="1537972"/>
          </a:xfrm>
        </p:spPr>
        <p:txBody>
          <a:bodyPr>
            <a:normAutofit/>
          </a:bodyPr>
          <a:lstStyle/>
          <a:p>
            <a:r>
              <a:rPr lang="zh-CN" altLang="en-US" b="1" dirty="0">
                <a:latin typeface="黑体" panose="02010609060101010101" pitchFamily="49" charset="-122"/>
                <a:ea typeface="黑体" panose="02010609060101010101" pitchFamily="49" charset="-122"/>
              </a:rPr>
              <a:t>多样性度量</a:t>
            </a:r>
            <a:r>
              <a:rPr lang="en-US" altLang="zh-CN" b="1" dirty="0">
                <a:latin typeface="黑体" panose="02010609060101010101" pitchFamily="49" charset="-122"/>
                <a:ea typeface="黑体" panose="02010609060101010101" pitchFamily="49" charset="-122"/>
              </a:rPr>
              <a:t>(diversity</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measure)</a:t>
            </a:r>
            <a:r>
              <a:rPr lang="zh-CN" altLang="en-US" b="1" dirty="0">
                <a:latin typeface="黑体" panose="02010609060101010101" pitchFamily="49" charset="-122"/>
                <a:ea typeface="黑体" panose="02010609060101010101" pitchFamily="49" charset="-122"/>
              </a:rPr>
              <a:t>用于度量集成中个体学习器的多样性</a:t>
            </a:r>
          </a:p>
        </p:txBody>
      </p:sp>
      <p:pic>
        <p:nvPicPr>
          <p:cNvPr id="9" name="图片 8"/>
          <p:cNvPicPr>
            <a:picLocks noChangeAspect="1"/>
          </p:cNvPicPr>
          <p:nvPr/>
        </p:nvPicPr>
        <p:blipFill>
          <a:blip r:embed="rId4"/>
          <a:stretch>
            <a:fillRect/>
          </a:stretch>
        </p:blipFill>
        <p:spPr>
          <a:xfrm>
            <a:off x="2184978" y="3522268"/>
            <a:ext cx="4393953" cy="1762099"/>
          </a:xfrm>
          <a:prstGeom prst="rect">
            <a:avLst/>
          </a:prstGeom>
        </p:spPr>
      </p:pic>
      <p:pic>
        <p:nvPicPr>
          <p:cNvPr id="10" name="图片 9"/>
          <p:cNvPicPr>
            <a:picLocks noChangeAspect="1"/>
          </p:cNvPicPr>
          <p:nvPr/>
        </p:nvPicPr>
        <p:blipFill>
          <a:blip r:embed="rId5"/>
          <a:stretch>
            <a:fillRect/>
          </a:stretch>
        </p:blipFill>
        <p:spPr>
          <a:xfrm>
            <a:off x="5576506" y="5519238"/>
            <a:ext cx="2590800" cy="482600"/>
          </a:xfrm>
          <a:prstGeom prst="rect">
            <a:avLst/>
          </a:prstGeom>
        </p:spPr>
      </p:pic>
    </p:spTree>
    <p:extLst>
      <p:ext uri="{BB962C8B-B14F-4D97-AF65-F5344CB8AC3E}">
        <p14:creationId xmlns:p14="http://schemas.microsoft.com/office/powerpoint/2010/main" val="15553193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939320"/>
          </a:xfrm>
          <a:prstGeom prst="rect">
            <a:avLst/>
          </a:prstGeom>
          <a:ln>
            <a:solidFill>
              <a:schemeClr val="bg1"/>
            </a:solidFill>
          </a:ln>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sz="2400" b="1" dirty="0">
                <a:latin typeface="黑体" panose="02010609060101010101" pitchFamily="49" charset="-122"/>
                <a:ea typeface="黑体" panose="02010609060101010101" pitchFamily="49" charset="-122"/>
              </a:rPr>
              <a:t>常见的多样性度量</a:t>
            </a:r>
          </a:p>
          <a:p>
            <a:endParaRPr lang="en-US" altLang="zh-CN" sz="2400" b="1" dirty="0">
              <a:latin typeface="黑体" panose="02010609060101010101" pitchFamily="49" charset="-122"/>
              <a:ea typeface="黑体" panose="02010609060101010101" pitchFamily="49" charset="-122"/>
            </a:endParaRPr>
          </a:p>
          <a:p>
            <a:pPr lvl="2">
              <a:buClr>
                <a:schemeClr val="tx1"/>
              </a:buClr>
            </a:pPr>
            <a:r>
              <a:rPr lang="zh-CN" altLang="en-US" sz="2400" b="1" dirty="0">
                <a:latin typeface="黑体" panose="02010609060101010101" pitchFamily="49" charset="-122"/>
                <a:ea typeface="黑体" panose="02010609060101010101" pitchFamily="49" charset="-122"/>
              </a:rPr>
              <a:t>不合度量</a:t>
            </a:r>
            <a:r>
              <a:rPr lang="en-US" altLang="zh-CN" sz="2400" b="1" dirty="0">
                <a:latin typeface="黑体" panose="02010609060101010101" pitchFamily="49" charset="-122"/>
                <a:ea typeface="黑体" panose="02010609060101010101" pitchFamily="49" charset="-122"/>
              </a:rPr>
              <a:t>(Disagreement Measure)</a:t>
            </a:r>
            <a:endParaRPr lang="zh-CN" altLang="en-US" sz="2400" b="1" dirty="0">
              <a:latin typeface="黑体" panose="02010609060101010101" pitchFamily="49" charset="-122"/>
              <a:ea typeface="黑体" panose="02010609060101010101" pitchFamily="49" charset="-122"/>
            </a:endParaRPr>
          </a:p>
          <a:p>
            <a:pPr lvl="2">
              <a:buClr>
                <a:schemeClr val="tx1"/>
              </a:buClr>
            </a:pPr>
            <a:endParaRPr lang="zh-CN" altLang="en-US" b="1" dirty="0">
              <a:latin typeface="黑体" panose="02010609060101010101" pitchFamily="49" charset="-122"/>
              <a:ea typeface="黑体" panose="02010609060101010101" pitchFamily="49" charset="-122"/>
            </a:endParaRPr>
          </a:p>
          <a:p>
            <a:pPr lvl="2"/>
            <a:endParaRPr lang="zh-CN" altLang="en-US" b="1" dirty="0">
              <a:latin typeface="黑体" panose="02010609060101010101" pitchFamily="49" charset="-122"/>
              <a:ea typeface="黑体" panose="02010609060101010101" pitchFamily="49" charset="-122"/>
            </a:endParaRPr>
          </a:p>
          <a:p>
            <a:pPr lvl="2"/>
            <a:endParaRPr lang="zh-CN" altLang="en-US" b="1" dirty="0">
              <a:latin typeface="黑体" panose="02010609060101010101" pitchFamily="49" charset="-122"/>
              <a:ea typeface="黑体" panose="02010609060101010101" pitchFamily="49" charset="-122"/>
            </a:endParaRPr>
          </a:p>
          <a:p>
            <a:pPr lvl="2"/>
            <a:endParaRPr lang="zh-CN" altLang="en-US" b="1" dirty="0">
              <a:latin typeface="黑体" panose="02010609060101010101" pitchFamily="49" charset="-122"/>
              <a:ea typeface="黑体" panose="02010609060101010101" pitchFamily="49" charset="-122"/>
            </a:endParaRPr>
          </a:p>
          <a:p>
            <a:pPr lvl="2"/>
            <a:endParaRPr lang="zh-CN" altLang="en-US" b="1" dirty="0">
              <a:latin typeface="黑体" panose="02010609060101010101" pitchFamily="49" charset="-122"/>
              <a:ea typeface="黑体" panose="02010609060101010101" pitchFamily="49" charset="-122"/>
            </a:endParaRPr>
          </a:p>
          <a:p>
            <a:pPr lvl="2">
              <a:buClr>
                <a:schemeClr val="tx1"/>
              </a:buClr>
            </a:pPr>
            <a:r>
              <a:rPr lang="zh-CN" altLang="en-US" sz="2400" b="1" dirty="0">
                <a:latin typeface="黑体" panose="02010609060101010101" pitchFamily="49" charset="-122"/>
                <a:ea typeface="黑体" panose="02010609060101010101" pitchFamily="49" charset="-122"/>
              </a:rPr>
              <a:t>相关系数</a:t>
            </a:r>
            <a:r>
              <a:rPr lang="en-US" altLang="zh-CN" sz="2400" b="1" dirty="0">
                <a:latin typeface="黑体" panose="02010609060101010101" pitchFamily="49" charset="-122"/>
                <a:ea typeface="黑体" panose="02010609060101010101" pitchFamily="49" charset="-122"/>
              </a:rPr>
              <a:t>(Correlation Coefficient)</a:t>
            </a:r>
          </a:p>
          <a:p>
            <a:pPr lvl="2"/>
            <a:endParaRPr lang="en-US" altLang="zh-CN" dirty="0">
              <a:latin typeface="+mn-ea"/>
            </a:endParaRPr>
          </a:p>
        </p:txBody>
      </p:sp>
      <p:sp>
        <p:nvSpPr>
          <p:cNvPr id="7" name="标题 1"/>
          <p:cNvSpPr>
            <a:spLocks noGrp="1"/>
          </p:cNvSpPr>
          <p:nvPr>
            <p:ph type="title"/>
          </p:nvPr>
        </p:nvSpPr>
        <p:spPr>
          <a:xfrm>
            <a:off x="260350" y="161927"/>
            <a:ext cx="7886700" cy="777874"/>
          </a:xfrm>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多样性度量</a:t>
            </a:r>
          </a:p>
        </p:txBody>
      </p:sp>
      <p:pic>
        <p:nvPicPr>
          <p:cNvPr id="2" name="图片 1"/>
          <p:cNvPicPr>
            <a:picLocks noChangeAspect="1"/>
          </p:cNvPicPr>
          <p:nvPr/>
        </p:nvPicPr>
        <p:blipFill>
          <a:blip r:embed="rId3"/>
          <a:stretch>
            <a:fillRect/>
          </a:stretch>
        </p:blipFill>
        <p:spPr>
          <a:xfrm>
            <a:off x="3503229" y="2699388"/>
            <a:ext cx="1943100" cy="952500"/>
          </a:xfrm>
          <a:prstGeom prst="rect">
            <a:avLst/>
          </a:prstGeom>
        </p:spPr>
      </p:pic>
      <p:pic>
        <p:nvPicPr>
          <p:cNvPr id="3" name="图片 2"/>
          <p:cNvPicPr>
            <a:picLocks noChangeAspect="1"/>
          </p:cNvPicPr>
          <p:nvPr/>
        </p:nvPicPr>
        <p:blipFill>
          <a:blip r:embed="rId4"/>
          <a:stretch>
            <a:fillRect/>
          </a:stretch>
        </p:blipFill>
        <p:spPr>
          <a:xfrm>
            <a:off x="1761918" y="4672569"/>
            <a:ext cx="5245100" cy="990600"/>
          </a:xfrm>
          <a:prstGeom prst="rect">
            <a:avLst/>
          </a:prstGeom>
        </p:spPr>
      </p:pic>
    </p:spTree>
    <p:extLst>
      <p:ext uri="{BB962C8B-B14F-4D97-AF65-F5344CB8AC3E}">
        <p14:creationId xmlns:p14="http://schemas.microsoft.com/office/powerpoint/2010/main" val="476667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03920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sz="2400" b="1" dirty="0">
                <a:latin typeface="黑体" panose="02010609060101010101" pitchFamily="49" charset="-122"/>
                <a:ea typeface="黑体" panose="02010609060101010101" pitchFamily="49" charset="-122"/>
              </a:rPr>
              <a:t>常见的多样性度量</a:t>
            </a:r>
          </a:p>
          <a:p>
            <a:endParaRPr lang="en-US" altLang="zh-CN" sz="2400" dirty="0"/>
          </a:p>
          <a:p>
            <a:pPr lvl="1">
              <a:buClr>
                <a:schemeClr val="tx1"/>
              </a:buClr>
            </a:pPr>
            <a:r>
              <a:rPr lang="en-US" altLang="zh-CN" sz="2400" b="1" dirty="0">
                <a:latin typeface="黑体" panose="02010609060101010101" pitchFamily="49" charset="-122"/>
                <a:ea typeface="黑体" panose="02010609060101010101" pitchFamily="49" charset="-122"/>
              </a:rPr>
              <a:t>Q-</a:t>
            </a:r>
            <a:r>
              <a:rPr lang="zh-CN" altLang="en-US" sz="2400" b="1" dirty="0">
                <a:latin typeface="黑体" panose="02010609060101010101" pitchFamily="49" charset="-122"/>
                <a:ea typeface="黑体" panose="02010609060101010101" pitchFamily="49" charset="-122"/>
              </a:rPr>
              <a:t>统计量</a:t>
            </a:r>
            <a:r>
              <a:rPr lang="en-US" altLang="zh-CN" sz="2400" b="1" dirty="0">
                <a:latin typeface="黑体" panose="02010609060101010101" pitchFamily="49" charset="-122"/>
                <a:ea typeface="黑体" panose="02010609060101010101" pitchFamily="49" charset="-122"/>
              </a:rPr>
              <a:t>(Q-Statistic)</a:t>
            </a:r>
            <a:endParaRPr lang="zh-CN" altLang="en-US" sz="2400" b="1" dirty="0">
              <a:latin typeface="黑体" panose="02010609060101010101" pitchFamily="49" charset="-122"/>
              <a:ea typeface="黑体" panose="02010609060101010101" pitchFamily="49" charset="-122"/>
            </a:endParaRPr>
          </a:p>
          <a:p>
            <a:pPr lvl="1"/>
            <a:endParaRPr lang="zh-CN" altLang="en-US" dirty="0">
              <a:latin typeface="+mn-ea"/>
            </a:endParaRPr>
          </a:p>
          <a:p>
            <a:pPr lvl="1"/>
            <a:endParaRPr lang="zh-CN" altLang="en-US" dirty="0">
              <a:latin typeface="+mn-ea"/>
            </a:endParaRPr>
          </a:p>
          <a:p>
            <a:pPr lvl="1"/>
            <a:endParaRPr lang="zh-CN" altLang="en-US" dirty="0">
              <a:latin typeface="+mn-ea"/>
            </a:endParaRPr>
          </a:p>
          <a:p>
            <a:pPr lvl="1">
              <a:buClr>
                <a:schemeClr val="tx1"/>
              </a:buClr>
            </a:pPr>
            <a:r>
              <a:rPr lang="en-US" altLang="zh-CN" sz="2400" b="1" dirty="0">
                <a:latin typeface="黑体" panose="02010609060101010101" pitchFamily="49" charset="-122"/>
                <a:ea typeface="黑体" panose="02010609060101010101" pitchFamily="49" charset="-122"/>
              </a:rPr>
              <a:t>K-</a:t>
            </a:r>
            <a:r>
              <a:rPr lang="zh-CN" altLang="en-US" sz="2400" b="1" dirty="0">
                <a:latin typeface="黑体" panose="02010609060101010101" pitchFamily="49" charset="-122"/>
                <a:ea typeface="黑体" panose="02010609060101010101" pitchFamily="49" charset="-122"/>
              </a:rPr>
              <a:t>统计量</a:t>
            </a:r>
            <a:r>
              <a:rPr lang="en-US" altLang="zh-CN" sz="2400" b="1" dirty="0">
                <a:latin typeface="黑体" panose="02010609060101010101" pitchFamily="49" charset="-122"/>
                <a:ea typeface="黑体" panose="02010609060101010101" pitchFamily="49" charset="-122"/>
              </a:rPr>
              <a:t>(Kappa-Statistic)</a:t>
            </a:r>
          </a:p>
          <a:p>
            <a:pPr lvl="1"/>
            <a:endParaRPr lang="en-US" altLang="zh-CN" dirty="0">
              <a:latin typeface="+mn-ea"/>
            </a:endParaRPr>
          </a:p>
        </p:txBody>
      </p:sp>
      <p:sp>
        <p:nvSpPr>
          <p:cNvPr id="7" name="标题 1"/>
          <p:cNvSpPr>
            <a:spLocks noGrp="1"/>
          </p:cNvSpPr>
          <p:nvPr>
            <p:ph type="title"/>
          </p:nvPr>
        </p:nvSpPr>
        <p:spPr>
          <a:xfrm>
            <a:off x="260350" y="161927"/>
            <a:ext cx="7886700" cy="777874"/>
          </a:xfrm>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多样性度量</a:t>
            </a:r>
          </a:p>
        </p:txBody>
      </p:sp>
      <p:pic>
        <p:nvPicPr>
          <p:cNvPr id="2" name="图片 1"/>
          <p:cNvPicPr>
            <a:picLocks noChangeAspect="1"/>
          </p:cNvPicPr>
          <p:nvPr/>
        </p:nvPicPr>
        <p:blipFill>
          <a:blip r:embed="rId3"/>
          <a:stretch>
            <a:fillRect/>
          </a:stretch>
        </p:blipFill>
        <p:spPr>
          <a:xfrm>
            <a:off x="3307196" y="2553689"/>
            <a:ext cx="1870446" cy="843322"/>
          </a:xfrm>
          <a:prstGeom prst="rect">
            <a:avLst/>
          </a:prstGeom>
        </p:spPr>
      </p:pic>
      <p:pic>
        <p:nvPicPr>
          <p:cNvPr id="3" name="图片 2"/>
          <p:cNvPicPr>
            <a:picLocks noChangeAspect="1"/>
          </p:cNvPicPr>
          <p:nvPr/>
        </p:nvPicPr>
        <p:blipFill>
          <a:blip r:embed="rId4"/>
          <a:stretch>
            <a:fillRect/>
          </a:stretch>
        </p:blipFill>
        <p:spPr>
          <a:xfrm>
            <a:off x="5981288" y="2881009"/>
            <a:ext cx="1765300" cy="635000"/>
          </a:xfrm>
          <a:prstGeom prst="rect">
            <a:avLst/>
          </a:prstGeom>
        </p:spPr>
      </p:pic>
      <p:pic>
        <p:nvPicPr>
          <p:cNvPr id="5" name="图片 4"/>
          <p:cNvPicPr>
            <a:picLocks noChangeAspect="1"/>
          </p:cNvPicPr>
          <p:nvPr/>
        </p:nvPicPr>
        <p:blipFill>
          <a:blip r:embed="rId5"/>
          <a:stretch>
            <a:fillRect/>
          </a:stretch>
        </p:blipFill>
        <p:spPr>
          <a:xfrm>
            <a:off x="1567296" y="4300412"/>
            <a:ext cx="1739900" cy="927100"/>
          </a:xfrm>
          <a:prstGeom prst="rect">
            <a:avLst/>
          </a:prstGeom>
        </p:spPr>
      </p:pic>
      <p:pic>
        <p:nvPicPr>
          <p:cNvPr id="6" name="图片 5"/>
          <p:cNvPicPr>
            <a:picLocks noChangeAspect="1"/>
          </p:cNvPicPr>
          <p:nvPr/>
        </p:nvPicPr>
        <p:blipFill>
          <a:blip r:embed="rId6"/>
          <a:stretch>
            <a:fillRect/>
          </a:stretch>
        </p:blipFill>
        <p:spPr>
          <a:xfrm>
            <a:off x="3714814" y="4300412"/>
            <a:ext cx="4934857" cy="1420974"/>
          </a:xfrm>
          <a:prstGeom prst="rect">
            <a:avLst/>
          </a:prstGeom>
        </p:spPr>
      </p:pic>
    </p:spTree>
    <p:extLst>
      <p:ext uri="{BB962C8B-B14F-4D97-AF65-F5344CB8AC3E}">
        <p14:creationId xmlns:p14="http://schemas.microsoft.com/office/powerpoint/2010/main" val="2604012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多样性度量</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191308" y="861405"/>
                <a:ext cx="8865981"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b="1" dirty="0">
                  <a:latin typeface="黑体" panose="02010609060101010101" pitchFamily="49" charset="-122"/>
                  <a:ea typeface="黑体" panose="02010609060101010101" pitchFamily="49" charset="-122"/>
                </a:endParaRPr>
              </a:p>
              <a:p>
                <a14:m>
                  <m:oMath xmlns:m="http://schemas.openxmlformats.org/officeDocument/2006/math">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oMath>
                </a14:m>
                <a:r>
                  <a:rPr lang="zh-CN" altLang="en-US" sz="2400" b="1" dirty="0">
                    <a:latin typeface="黑体" panose="02010609060101010101" pitchFamily="49" charset="-122"/>
                    <a:ea typeface="黑体" panose="02010609060101010101" pitchFamily="49" charset="-122"/>
                  </a:rPr>
                  <a:t>误差图</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191308" y="861405"/>
                <a:ext cx="8865981" cy="1909092"/>
              </a:xfrm>
              <a:prstGeom prst="rect">
                <a:avLst/>
              </a:prstGeom>
              <a:blipFill>
                <a:blip r:embed="rId3"/>
                <a:stretch>
                  <a:fillRect l="-893"/>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28650" y="2034175"/>
            <a:ext cx="7886700" cy="3521676"/>
          </a:xfrm>
          <a:prstGeom prst="rect">
            <a:avLst/>
          </a:prstGeom>
        </p:spPr>
      </p:pic>
    </p:spTree>
    <p:extLst>
      <p:ext uri="{BB962C8B-B14F-4D97-AF65-F5344CB8AC3E}">
        <p14:creationId xmlns:p14="http://schemas.microsoft.com/office/powerpoint/2010/main" val="774044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161927"/>
            <a:ext cx="7886700" cy="777874"/>
          </a:xfrm>
        </p:spPr>
        <p:txBody>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多样性增强</a:t>
            </a:r>
          </a:p>
        </p:txBody>
      </p:sp>
      <p:sp>
        <p:nvSpPr>
          <p:cNvPr id="4" name="内容占位符 2"/>
          <p:cNvSpPr txBox="1">
            <a:spLocks/>
          </p:cNvSpPr>
          <p:nvPr/>
        </p:nvSpPr>
        <p:spPr>
          <a:xfrm>
            <a:off x="464441" y="1514547"/>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p"/>
            </a:pPr>
            <a:r>
              <a:rPr lang="zh-CN" altLang="en-US" sz="2800" b="1" dirty="0">
                <a:latin typeface="黑体" panose="02010609060101010101" pitchFamily="49" charset="-122"/>
                <a:ea typeface="黑体" panose="02010609060101010101" pitchFamily="49" charset="-122"/>
              </a:rPr>
              <a:t>常见的增强个体学习器的多样性的方法</a:t>
            </a:r>
          </a:p>
          <a:p>
            <a:pPr marL="457200" indent="-457200">
              <a:buFont typeface="Wingdings" charset="2"/>
              <a:buChar char="p"/>
            </a:pPr>
            <a:endParaRPr lang="zh-CN" altLang="en-US" sz="2800" b="1" dirty="0">
              <a:latin typeface="黑体" panose="02010609060101010101" pitchFamily="49" charset="-122"/>
              <a:ea typeface="黑体" panose="02010609060101010101" pitchFamily="49" charset="-122"/>
            </a:endParaRPr>
          </a:p>
          <a:p>
            <a:pPr lvl="2">
              <a:lnSpc>
                <a:spcPct val="150000"/>
              </a:lnSpc>
              <a:buClr>
                <a:schemeClr val="tx1"/>
              </a:buClr>
            </a:pPr>
            <a:r>
              <a:rPr lang="zh-CN" altLang="en-US" sz="2400" b="1" dirty="0">
                <a:latin typeface="黑体" panose="02010609060101010101" pitchFamily="49" charset="-122"/>
                <a:ea typeface="黑体" panose="02010609060101010101" pitchFamily="49" charset="-122"/>
              </a:rPr>
              <a:t>数据样本扰动</a:t>
            </a:r>
          </a:p>
          <a:p>
            <a:pPr lvl="2">
              <a:lnSpc>
                <a:spcPct val="150000"/>
              </a:lnSpc>
              <a:buClr>
                <a:schemeClr val="tx1"/>
              </a:buClr>
            </a:pPr>
            <a:r>
              <a:rPr lang="zh-CN" altLang="en-US" sz="2400" b="1" dirty="0">
                <a:latin typeface="黑体" panose="02010609060101010101" pitchFamily="49" charset="-122"/>
                <a:ea typeface="黑体" panose="02010609060101010101" pitchFamily="49" charset="-122"/>
              </a:rPr>
              <a:t>输入属性扰动</a:t>
            </a:r>
          </a:p>
          <a:p>
            <a:pPr lvl="2">
              <a:lnSpc>
                <a:spcPct val="150000"/>
              </a:lnSpc>
              <a:buClr>
                <a:schemeClr val="tx1"/>
              </a:buClr>
            </a:pPr>
            <a:r>
              <a:rPr lang="zh-CN" altLang="en-US" sz="2400" b="1" dirty="0">
                <a:latin typeface="黑体" panose="02010609060101010101" pitchFamily="49" charset="-122"/>
                <a:ea typeface="黑体" panose="02010609060101010101" pitchFamily="49" charset="-122"/>
              </a:rPr>
              <a:t>输出表示扰动</a:t>
            </a:r>
          </a:p>
          <a:p>
            <a:pPr lvl="2">
              <a:lnSpc>
                <a:spcPct val="150000"/>
              </a:lnSpc>
              <a:buClr>
                <a:schemeClr val="tx1"/>
              </a:buClr>
            </a:pPr>
            <a:r>
              <a:rPr lang="zh-CN" altLang="en-US" sz="2400" b="1" dirty="0">
                <a:latin typeface="黑体" panose="02010609060101010101" pitchFamily="49" charset="-122"/>
                <a:ea typeface="黑体" panose="02010609060101010101" pitchFamily="49" charset="-122"/>
              </a:rPr>
              <a:t>算法参数扰动</a:t>
            </a:r>
          </a:p>
          <a:p>
            <a:endParaRPr lang="zh-CN" altLang="en-US" sz="2400" dirty="0"/>
          </a:p>
        </p:txBody>
      </p:sp>
    </p:spTree>
    <p:extLst>
      <p:ext uri="{BB962C8B-B14F-4D97-AF65-F5344CB8AC3E}">
        <p14:creationId xmlns:p14="http://schemas.microsoft.com/office/powerpoint/2010/main" val="2001229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多样性增强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数据样本扰动</a:t>
            </a:r>
          </a:p>
        </p:txBody>
      </p:sp>
      <p:sp>
        <p:nvSpPr>
          <p:cNvPr id="3" name="内容占位符 2"/>
          <p:cNvSpPr txBox="1">
            <a:spLocks/>
          </p:cNvSpPr>
          <p:nvPr/>
        </p:nvSpPr>
        <p:spPr>
          <a:xfrm>
            <a:off x="464441" y="1514547"/>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p"/>
            </a:pPr>
            <a:r>
              <a:rPr lang="zh-CN" altLang="en-US" sz="2800" b="1" dirty="0">
                <a:latin typeface="黑体" panose="02010609060101010101" pitchFamily="49" charset="-122"/>
                <a:ea typeface="黑体" panose="02010609060101010101" pitchFamily="49" charset="-122"/>
              </a:rPr>
              <a:t>数据样本扰动通常是基于采样法</a:t>
            </a:r>
          </a:p>
          <a:p>
            <a:pPr lvl="2">
              <a:buClr>
                <a:schemeClr val="tx1"/>
              </a:buClr>
            </a:pPr>
            <a:r>
              <a:rPr lang="en-US" altLang="zh-CN" sz="2200" b="1" dirty="0">
                <a:latin typeface="黑体" panose="02010609060101010101" pitchFamily="49" charset="-122"/>
                <a:ea typeface="黑体" panose="02010609060101010101" pitchFamily="49" charset="-122"/>
              </a:rPr>
              <a:t>Bagging</a:t>
            </a:r>
            <a:r>
              <a:rPr lang="zh-CN" altLang="en-US" sz="2200" b="1" dirty="0">
                <a:latin typeface="黑体" panose="02010609060101010101" pitchFamily="49" charset="-122"/>
                <a:ea typeface="黑体" panose="02010609060101010101" pitchFamily="49" charset="-122"/>
              </a:rPr>
              <a:t>中的自助采样法</a:t>
            </a:r>
          </a:p>
          <a:p>
            <a:pPr lvl="2">
              <a:buClr>
                <a:schemeClr val="tx1"/>
              </a:buClr>
            </a:pPr>
            <a:r>
              <a:rPr lang="en-US" altLang="zh-CN" sz="2200" b="1" dirty="0" err="1">
                <a:latin typeface="黑体" panose="02010609060101010101" pitchFamily="49" charset="-122"/>
                <a:ea typeface="黑体" panose="02010609060101010101" pitchFamily="49" charset="-122"/>
              </a:rPr>
              <a:t>Adaboost</a:t>
            </a:r>
            <a:r>
              <a:rPr lang="zh-CN" altLang="en-US" sz="2200" b="1" dirty="0">
                <a:latin typeface="黑体" panose="02010609060101010101" pitchFamily="49" charset="-122"/>
                <a:ea typeface="黑体" panose="02010609060101010101" pitchFamily="49" charset="-122"/>
              </a:rPr>
              <a:t>中的序列采样</a:t>
            </a:r>
          </a:p>
          <a:p>
            <a:endParaRPr lang="zh-CN" altLang="en-US"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对数据样本的扰动敏感的基学习器</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不稳定基学习器</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pPr lvl="1">
              <a:buClr>
                <a:schemeClr val="tx1"/>
              </a:buClr>
            </a:pPr>
            <a:r>
              <a:rPr lang="zh-CN" altLang="en-US" b="1" dirty="0">
                <a:latin typeface="黑体" panose="02010609060101010101" pitchFamily="49" charset="-122"/>
                <a:ea typeface="黑体" panose="02010609060101010101" pitchFamily="49" charset="-122"/>
              </a:rPr>
              <a:t>决策树，神经网络等</a:t>
            </a:r>
          </a:p>
          <a:p>
            <a:pPr lvl="1"/>
            <a:endParaRPr lang="zh-CN" altLang="en-US"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对数据样本的扰动不敏感的基学习器</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稳定基学习器</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pPr lvl="1">
              <a:buClr>
                <a:schemeClr val="tx1"/>
              </a:buClr>
            </a:pPr>
            <a:r>
              <a:rPr lang="zh-CN" altLang="en-US" b="1" dirty="0">
                <a:latin typeface="黑体" panose="02010609060101010101" pitchFamily="49" charset="-122"/>
                <a:ea typeface="黑体" panose="02010609060101010101" pitchFamily="49" charset="-122"/>
              </a:rPr>
              <a:t>线性学习器，支持向量机，朴素贝叶斯，</a:t>
            </a:r>
            <a:r>
              <a:rPr lang="en-US" altLang="zh-CN" b="1" dirty="0">
                <a:latin typeface="黑体" panose="02010609060101010101" pitchFamily="49" charset="-122"/>
                <a:ea typeface="黑体" panose="02010609060101010101" pitchFamily="49" charset="-122"/>
              </a:rPr>
              <a:t>k</a:t>
            </a:r>
            <a:r>
              <a:rPr lang="zh-CN" altLang="en-US" b="1" dirty="0">
                <a:latin typeface="黑体" panose="02010609060101010101" pitchFamily="49" charset="-122"/>
                <a:ea typeface="黑体" panose="02010609060101010101" pitchFamily="49" charset="-122"/>
              </a:rPr>
              <a:t>近邻等</a:t>
            </a:r>
          </a:p>
        </p:txBody>
      </p:sp>
      <p:sp>
        <p:nvSpPr>
          <p:cNvPr id="2" name="矩形 1"/>
          <p:cNvSpPr/>
          <p:nvPr/>
        </p:nvSpPr>
        <p:spPr>
          <a:xfrm>
            <a:off x="6032665" y="2208810"/>
            <a:ext cx="2612571" cy="783771"/>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latin typeface="黑体" panose="02010609060101010101" pitchFamily="49" charset="-122"/>
                <a:ea typeface="黑体" panose="02010609060101010101" pitchFamily="49" charset="-122"/>
              </a:rPr>
              <a:t>数据样本扰动对“不稳定基学习器”很有效</a:t>
            </a:r>
          </a:p>
        </p:txBody>
      </p:sp>
    </p:spTree>
    <p:extLst>
      <p:ext uri="{BB962C8B-B14F-4D97-AF65-F5344CB8AC3E}">
        <p14:creationId xmlns:p14="http://schemas.microsoft.com/office/powerpoint/2010/main" val="1335939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317762" y="1116147"/>
            <a:ext cx="8581872" cy="80765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b="1" dirty="0">
                <a:latin typeface="黑体" panose="02010609060101010101" pitchFamily="49" charset="-122"/>
                <a:ea typeface="黑体" panose="02010609060101010101" pitchFamily="49" charset="-122"/>
              </a:rPr>
              <a:t>随机子空间算法</a:t>
            </a:r>
            <a:r>
              <a:rPr lang="en-US" altLang="zh-CN" b="1" dirty="0">
                <a:latin typeface="黑体" panose="02010609060101010101" pitchFamily="49" charset="-122"/>
                <a:ea typeface="黑体" panose="02010609060101010101" pitchFamily="49" charset="-122"/>
              </a:rPr>
              <a:t>(random</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subspace)</a:t>
            </a:r>
            <a:r>
              <a:rPr lang="zh-CN" altLang="en-US" b="1" dirty="0">
                <a:latin typeface="黑体" panose="02010609060101010101" pitchFamily="49" charset="-122"/>
                <a:ea typeface="黑体" panose="02010609060101010101" pitchFamily="49" charset="-122"/>
              </a:rPr>
              <a:t>   </a:t>
            </a:r>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多样性增强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输入属性扰动</a:t>
            </a:r>
          </a:p>
        </p:txBody>
      </p:sp>
      <p:pic>
        <p:nvPicPr>
          <p:cNvPr id="2" name="图片 1"/>
          <p:cNvPicPr>
            <a:picLocks noChangeAspect="1"/>
          </p:cNvPicPr>
          <p:nvPr/>
        </p:nvPicPr>
        <p:blipFill>
          <a:blip r:embed="rId3"/>
          <a:stretch>
            <a:fillRect/>
          </a:stretch>
        </p:blipFill>
        <p:spPr>
          <a:xfrm>
            <a:off x="731390" y="1537689"/>
            <a:ext cx="7070698" cy="4092435"/>
          </a:xfrm>
          <a:prstGeom prst="rect">
            <a:avLst/>
          </a:prstGeom>
        </p:spPr>
      </p:pic>
    </p:spTree>
    <p:extLst>
      <p:ext uri="{BB962C8B-B14F-4D97-AF65-F5344CB8AC3E}">
        <p14:creationId xmlns:p14="http://schemas.microsoft.com/office/powerpoint/2010/main" val="1756915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562128" y="1579284"/>
            <a:ext cx="8581872" cy="384773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b="1" dirty="0">
                <a:latin typeface="黑体" panose="02010609060101010101" pitchFamily="49" charset="-122"/>
                <a:ea typeface="黑体" panose="02010609060101010101" pitchFamily="49" charset="-122"/>
              </a:rPr>
              <a:t>翻转法</a:t>
            </a:r>
            <a:r>
              <a:rPr lang="en-US" altLang="zh-CN" b="1" dirty="0">
                <a:latin typeface="黑体" panose="02010609060101010101" pitchFamily="49" charset="-122"/>
                <a:ea typeface="黑体" panose="02010609060101010101" pitchFamily="49" charset="-122"/>
              </a:rPr>
              <a:t>(Flipping</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Output)</a:t>
            </a:r>
            <a:endParaRPr lang="zh-CN" altLang="en-US" b="1" dirty="0">
              <a:latin typeface="黑体" panose="02010609060101010101" pitchFamily="49" charset="-122"/>
              <a:ea typeface="黑体" panose="02010609060101010101" pitchFamily="49" charset="-122"/>
            </a:endParaRPr>
          </a:p>
          <a:p>
            <a:pPr marL="342900" indent="-342900"/>
            <a:endParaRPr lang="zh-CN" altLang="en-US" b="1" dirty="0">
              <a:latin typeface="黑体" panose="02010609060101010101" pitchFamily="49" charset="-122"/>
              <a:ea typeface="黑体" panose="02010609060101010101" pitchFamily="49" charset="-122"/>
            </a:endParaRPr>
          </a:p>
          <a:p>
            <a:pPr marL="342900" indent="-342900"/>
            <a:r>
              <a:rPr lang="zh-CN" altLang="en-US" b="1" dirty="0">
                <a:latin typeface="黑体" panose="02010609060101010101" pitchFamily="49" charset="-122"/>
                <a:ea typeface="黑体" panose="02010609060101010101" pitchFamily="49" charset="-122"/>
              </a:rPr>
              <a:t>输出调剂法</a:t>
            </a:r>
            <a:r>
              <a:rPr lang="en-US" altLang="zh-CN" b="1" dirty="0">
                <a:latin typeface="黑体" panose="02010609060101010101" pitchFamily="49" charset="-122"/>
                <a:ea typeface="黑体" panose="02010609060101010101" pitchFamily="49" charset="-122"/>
              </a:rPr>
              <a:t>(Output</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Smearing)</a:t>
            </a:r>
            <a:endParaRPr lang="zh-CN" altLang="en-US" b="1" dirty="0">
              <a:latin typeface="黑体" panose="02010609060101010101" pitchFamily="49" charset="-122"/>
              <a:ea typeface="黑体" panose="02010609060101010101" pitchFamily="49" charset="-122"/>
            </a:endParaRPr>
          </a:p>
          <a:p>
            <a:pPr marL="342900" indent="-342900"/>
            <a:endParaRPr lang="zh-CN" altLang="en-US" b="1" dirty="0">
              <a:latin typeface="黑体" panose="02010609060101010101" pitchFamily="49" charset="-122"/>
              <a:ea typeface="黑体" panose="02010609060101010101" pitchFamily="49" charset="-122"/>
            </a:endParaRPr>
          </a:p>
          <a:p>
            <a:pPr marL="342900" indent="-342900"/>
            <a:r>
              <a:rPr lang="en-US" altLang="zh-CN" b="1" dirty="0">
                <a:latin typeface="黑体" panose="02010609060101010101" pitchFamily="49" charset="-122"/>
                <a:ea typeface="黑体" panose="02010609060101010101" pitchFamily="49" charset="-122"/>
              </a:rPr>
              <a:t>ECOC</a:t>
            </a:r>
            <a:r>
              <a:rPr lang="zh-CN" altLang="en-US" b="1" dirty="0">
                <a:latin typeface="黑体" panose="02010609060101010101" pitchFamily="49" charset="-122"/>
                <a:ea typeface="黑体" panose="02010609060101010101" pitchFamily="49" charset="-122"/>
              </a:rPr>
              <a:t>法</a:t>
            </a:r>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多样性增强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输出表示扰动</a:t>
            </a:r>
          </a:p>
        </p:txBody>
      </p:sp>
    </p:spTree>
    <p:extLst>
      <p:ext uri="{BB962C8B-B14F-4D97-AF65-F5344CB8AC3E}">
        <p14:creationId xmlns:p14="http://schemas.microsoft.com/office/powerpoint/2010/main" val="7193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562128" y="1864292"/>
            <a:ext cx="8581872" cy="364585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b="1" dirty="0">
                <a:latin typeface="黑体" panose="02010609060101010101" pitchFamily="49" charset="-122"/>
                <a:ea typeface="黑体" panose="02010609060101010101" pitchFamily="49" charset="-122"/>
              </a:rPr>
              <a:t>负相关法</a:t>
            </a:r>
          </a:p>
          <a:p>
            <a:pPr marL="342900" indent="-342900"/>
            <a:endParaRPr lang="zh-CN" altLang="en-US" b="1" dirty="0">
              <a:latin typeface="黑体" panose="02010609060101010101" pitchFamily="49" charset="-122"/>
              <a:ea typeface="黑体" panose="02010609060101010101" pitchFamily="49" charset="-122"/>
            </a:endParaRPr>
          </a:p>
          <a:p>
            <a:pPr marL="342900" indent="-342900"/>
            <a:r>
              <a:rPr lang="zh-CN" altLang="en-US" b="1" dirty="0">
                <a:latin typeface="黑体" panose="02010609060101010101" pitchFamily="49" charset="-122"/>
                <a:ea typeface="黑体" panose="02010609060101010101" pitchFamily="49" charset="-122"/>
              </a:rPr>
              <a:t>不同的多样性增强机制同时使用</a:t>
            </a:r>
          </a:p>
          <a:p>
            <a:pPr marL="342900" indent="-342900"/>
            <a:endParaRPr lang="zh-CN" altLang="en-US" dirty="0"/>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黑体" panose="02010609060101010101" pitchFamily="49" charset="-122"/>
                <a:ea typeface="黑体" panose="02010609060101010101" pitchFamily="49" charset="-122"/>
              </a:rPr>
              <a:t>多样性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多样性增强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算法参数扰动</a:t>
            </a:r>
          </a:p>
        </p:txBody>
      </p:sp>
    </p:spTree>
    <p:extLst>
      <p:ext uri="{BB962C8B-B14F-4D97-AF65-F5344CB8AC3E}">
        <p14:creationId xmlns:p14="http://schemas.microsoft.com/office/powerpoint/2010/main" val="1414829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5" y="13148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随机森林</a:t>
            </a:r>
            <a:endParaRPr altLang="zh-CN" dirty="0">
              <a:latin typeface="黑体" panose="02010609060101010101" pitchFamily="49" charset="-122"/>
              <a:ea typeface="黑体" panose="02010609060101010101" pitchFamily="49" charset="-122"/>
            </a:endParaRPr>
          </a:p>
        </p:txBody>
      </p:sp>
      <p:sp>
        <p:nvSpPr>
          <p:cNvPr id="46083" name="内容占位符 2"/>
          <p:cNvSpPr>
            <a:spLocks noGrp="1"/>
          </p:cNvSpPr>
          <p:nvPr>
            <p:ph idx="1"/>
          </p:nvPr>
        </p:nvSpPr>
        <p:spPr>
          <a:xfrm>
            <a:off x="155558" y="1046353"/>
            <a:ext cx="9072563" cy="3995738"/>
          </a:xfrm>
        </p:spPr>
        <p:txBody>
          <a:bodyPr>
            <a:noAutofit/>
          </a:bodyPr>
          <a:lstStyle/>
          <a:p>
            <a:pPr eaLnBrk="1" hangingPunct="1">
              <a:lnSpc>
                <a:spcPct val="150000"/>
              </a:lnSpc>
            </a:pPr>
            <a:r>
              <a:rPr altLang="zh-CN"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scikit-</a:t>
            </a:r>
            <a:r>
              <a:rPr lang="en-US" altLang="zh-CN" sz="2000" b="1" dirty="0" err="1">
                <a:latin typeface="黑体" panose="02010609060101010101" pitchFamily="49" charset="-122"/>
                <a:ea typeface="黑体" panose="02010609060101010101" pitchFamily="49" charset="-122"/>
              </a:rPr>
              <a:t>learn中</a:t>
            </a:r>
            <a:r>
              <a:rPr lang="en-US" altLang="zh-CN" sz="2000" b="1" dirty="0">
                <a:latin typeface="黑体" panose="02010609060101010101" pitchFamily="49" charset="-122"/>
                <a:ea typeface="黑体" panose="02010609060101010101" pitchFamily="49" charset="-122"/>
              </a:rPr>
              <a:t>，</a:t>
            </a:r>
            <a:r>
              <a:rPr altLang="zh-CN" sz="2000" b="1" dirty="0">
                <a:latin typeface="黑体" panose="02010609060101010101" pitchFamily="49" charset="-122"/>
                <a:ea typeface="黑体" panose="02010609060101010101" pitchFamily="49" charset="-122"/>
              </a:rPr>
              <a:t>Random</a:t>
            </a:r>
            <a:r>
              <a:rPr lang="en-US" altLang="zh-CN" sz="2000" b="1" dirty="0">
                <a:latin typeface="黑体" panose="02010609060101010101" pitchFamily="49" charset="-122"/>
                <a:ea typeface="黑体" panose="02010609060101010101" pitchFamily="49" charset="-122"/>
              </a:rPr>
              <a:t> </a:t>
            </a:r>
            <a:r>
              <a:rPr altLang="zh-CN" sz="2000" b="1" dirty="0">
                <a:latin typeface="黑体" panose="02010609060101010101" pitchFamily="49" charset="-122"/>
                <a:ea typeface="黑体" panose="02010609060101010101" pitchFamily="49" charset="-122"/>
              </a:rPr>
              <a:t>Forest</a:t>
            </a:r>
            <a:r>
              <a:rPr lang="en-US" altLang="zh-CN" sz="2000" b="1" dirty="0" err="1">
                <a:latin typeface="黑体" panose="02010609060101010101" pitchFamily="49" charset="-122"/>
                <a:ea typeface="黑体" panose="02010609060101010101" pitchFamily="49" charset="-122"/>
              </a:rPr>
              <a:t>的分类类是</a:t>
            </a:r>
            <a:r>
              <a:rPr lang="en-US" altLang="zh-CN" sz="2000" b="1" dirty="0" err="1">
                <a:solidFill>
                  <a:srgbClr val="FF0000"/>
                </a:solidFill>
                <a:latin typeface="黑体" panose="02010609060101010101" pitchFamily="49" charset="-122"/>
                <a:ea typeface="黑体" panose="02010609060101010101" pitchFamily="49" charset="-122"/>
              </a:rPr>
              <a:t>RandomForestClassifier</a:t>
            </a:r>
            <a:r>
              <a:rPr lang="en-US" altLang="zh-CN" sz="2000" b="1" dirty="0" err="1">
                <a:latin typeface="黑体" panose="02010609060101010101" pitchFamily="49" charset="-122"/>
                <a:ea typeface="黑体" panose="02010609060101010101" pitchFamily="49" charset="-122"/>
              </a:rPr>
              <a:t>，回归类是</a:t>
            </a:r>
            <a:r>
              <a:rPr lang="en-US" altLang="zh-CN" sz="2000" b="1" dirty="0" err="1">
                <a:solidFill>
                  <a:srgbClr val="FF0000"/>
                </a:solidFill>
                <a:latin typeface="黑体" panose="02010609060101010101" pitchFamily="49" charset="-122"/>
                <a:ea typeface="黑体" panose="02010609060101010101" pitchFamily="49" charset="-122"/>
              </a:rPr>
              <a:t>RandomForestRegressor</a:t>
            </a:r>
            <a:r>
              <a:rPr altLang="zh-CN" sz="2000" b="1" dirty="0">
                <a:latin typeface="黑体" panose="02010609060101010101" pitchFamily="49" charset="-122"/>
                <a:ea typeface="黑体" panose="02010609060101010101" pitchFamily="49" charset="-122"/>
              </a:rPr>
              <a:t>，需要调参的参数包括两部分，第一部分是</a:t>
            </a:r>
            <a:r>
              <a:rPr lang="en-US" altLang="zh-CN" sz="2000" b="1" dirty="0" err="1">
                <a:latin typeface="黑体" panose="02010609060101010101" pitchFamily="49" charset="-122"/>
                <a:ea typeface="黑体" panose="02010609060101010101" pitchFamily="49" charset="-122"/>
              </a:rPr>
              <a:t>Bagging框架的参数，第二部分是CART决策树的参数</a:t>
            </a:r>
            <a:r>
              <a:rPr lang="en-US" altLang="zh-CN" sz="2000" b="1" dirty="0">
                <a:latin typeface="黑体" panose="02010609060101010101" pitchFamily="49" charset="-122"/>
                <a:ea typeface="黑体" panose="02010609060101010101" pitchFamily="49" charset="-122"/>
              </a:rPr>
              <a:t>。</a:t>
            </a:r>
          </a:p>
          <a:p>
            <a:pPr eaLnBrk="1" hangingPunct="1">
              <a:lnSpc>
                <a:spcPct val="150000"/>
              </a:lnSpc>
            </a:pPr>
            <a:r>
              <a:rPr altLang="en-US" sz="2000" b="1" dirty="0">
                <a:latin typeface="黑体" panose="02010609060101010101" pitchFamily="49" charset="-122"/>
                <a:ea typeface="黑体" panose="02010609060101010101" pitchFamily="49" charset="-122"/>
              </a:rPr>
              <a:t>最主要的两个参数是</a:t>
            </a:r>
            <a:r>
              <a:rPr lang="en-US" altLang="zh-CN" sz="2000" b="1" dirty="0" err="1">
                <a:solidFill>
                  <a:srgbClr val="FF0000"/>
                </a:solidFill>
                <a:latin typeface="黑体" panose="02010609060101010101" pitchFamily="49" charset="-122"/>
                <a:ea typeface="黑体" panose="02010609060101010101" pitchFamily="49" charset="-122"/>
              </a:rPr>
              <a:t>n_estimators</a:t>
            </a:r>
            <a:r>
              <a:rPr altLang="en-US" sz="2000" b="1" dirty="0">
                <a:latin typeface="黑体" panose="02010609060101010101" pitchFamily="49" charset="-122"/>
                <a:ea typeface="黑体" panose="02010609060101010101" pitchFamily="49" charset="-122"/>
              </a:rPr>
              <a:t>和</a:t>
            </a:r>
            <a:r>
              <a:rPr lang="en-US" altLang="zh-CN" sz="2000" b="1" dirty="0" err="1">
                <a:solidFill>
                  <a:srgbClr val="FF0000"/>
                </a:solidFill>
                <a:latin typeface="黑体" panose="02010609060101010101" pitchFamily="49" charset="-122"/>
                <a:ea typeface="黑体" panose="02010609060101010101" pitchFamily="49" charset="-122"/>
              </a:rPr>
              <a:t>max_features</a:t>
            </a:r>
            <a:r>
              <a:rPr lang="en-US" altLang="en-US" sz="2000" b="1" dirty="0">
                <a:latin typeface="黑体" panose="02010609060101010101" pitchFamily="49" charset="-122"/>
                <a:ea typeface="黑体" panose="02010609060101010101" pitchFamily="49" charset="-122"/>
              </a:rPr>
              <a:t>。</a:t>
            </a:r>
          </a:p>
          <a:p>
            <a:pPr eaLnBrk="1" hangingPunct="1">
              <a:lnSpc>
                <a:spcPct val="150000"/>
              </a:lnSpc>
            </a:pPr>
            <a:r>
              <a:rPr lang="en-US" altLang="zh-CN" sz="2000" b="1" dirty="0" err="1">
                <a:solidFill>
                  <a:srgbClr val="FF0000"/>
                </a:solidFill>
                <a:latin typeface="黑体" panose="02010609060101010101" pitchFamily="49" charset="-122"/>
                <a:ea typeface="黑体" panose="02010609060101010101" pitchFamily="49" charset="-122"/>
              </a:rPr>
              <a:t>classsklearn.ensemble.RandomForestClassifier</a:t>
            </a:r>
            <a:r>
              <a:rPr lang="en-US" altLang="zh-CN" sz="2000" b="1" dirty="0">
                <a:latin typeface="黑体" panose="02010609060101010101" pitchFamily="49" charset="-122"/>
                <a:ea typeface="黑体" panose="02010609060101010101" pitchFamily="49" charset="-122"/>
              </a:rPr>
              <a:t>(</a:t>
            </a:r>
            <a:r>
              <a:rPr lang="en-US" altLang="zh-CN" sz="2000" b="1" i="1" dirty="0" err="1">
                <a:solidFill>
                  <a:srgbClr val="FF0000"/>
                </a:solidFill>
                <a:latin typeface="黑体" panose="02010609060101010101" pitchFamily="49" charset="-122"/>
                <a:ea typeface="黑体" panose="02010609060101010101" pitchFamily="49" charset="-122"/>
              </a:rPr>
              <a:t>n_estimators</a:t>
            </a:r>
            <a:r>
              <a:rPr lang="en-US" altLang="zh-CN" sz="2000" b="1" i="1" dirty="0">
                <a:latin typeface="黑体" panose="02010609060101010101" pitchFamily="49" charset="-122"/>
                <a:ea typeface="黑体" panose="02010609060101010101" pitchFamily="49" charset="-122"/>
              </a:rPr>
              <a:t>=10, </a:t>
            </a:r>
            <a:r>
              <a:rPr lang="en-US" altLang="zh-CN" sz="2000" b="1" i="1" dirty="0">
                <a:solidFill>
                  <a:srgbClr val="FF0000"/>
                </a:solidFill>
                <a:latin typeface="黑体" panose="02010609060101010101" pitchFamily="49" charset="-122"/>
                <a:ea typeface="黑体" panose="02010609060101010101" pitchFamily="49" charset="-122"/>
              </a:rPr>
              <a:t>criterion='</a:t>
            </a:r>
            <a:r>
              <a:rPr lang="en-US" altLang="zh-CN" sz="2000" b="1" i="1" dirty="0" err="1">
                <a:solidFill>
                  <a:srgbClr val="FF0000"/>
                </a:solidFill>
                <a:latin typeface="黑体" panose="02010609060101010101" pitchFamily="49" charset="-122"/>
                <a:ea typeface="黑体" panose="02010609060101010101" pitchFamily="49" charset="-122"/>
              </a:rPr>
              <a:t>gini</a:t>
            </a:r>
            <a:r>
              <a:rPr lang="en-US" altLang="zh-CN" sz="2000" b="1" i="1" dirty="0">
                <a:solidFill>
                  <a:srgbClr val="FFFF00"/>
                </a:solidFill>
                <a:latin typeface="黑体" panose="02010609060101010101" pitchFamily="49" charset="-122"/>
                <a:ea typeface="黑体" panose="02010609060101010101" pitchFamily="49" charset="-122"/>
              </a:rPr>
              <a:t>', </a:t>
            </a:r>
            <a:r>
              <a:rPr lang="en-US" altLang="zh-CN" sz="2000" b="1" i="1" dirty="0" err="1">
                <a:latin typeface="黑体" panose="02010609060101010101" pitchFamily="49" charset="-122"/>
                <a:ea typeface="黑体" panose="02010609060101010101" pitchFamily="49" charset="-122"/>
              </a:rPr>
              <a:t>max_depth</a:t>
            </a:r>
            <a:r>
              <a:rPr lang="en-US" altLang="zh-CN" sz="2000" b="1" i="1" dirty="0">
                <a:latin typeface="黑体" panose="02010609060101010101" pitchFamily="49" charset="-122"/>
                <a:ea typeface="黑体" panose="02010609060101010101" pitchFamily="49" charset="-122"/>
              </a:rPr>
              <a:t>=</a:t>
            </a:r>
            <a:r>
              <a:rPr lang="en-US" altLang="zh-CN" sz="2000" b="1" i="1" dirty="0" err="1">
                <a:latin typeface="黑体" panose="02010609060101010101" pitchFamily="49" charset="-122"/>
                <a:ea typeface="黑体" panose="02010609060101010101" pitchFamily="49" charset="-122"/>
              </a:rPr>
              <a:t>None,min_samples_split</a:t>
            </a:r>
            <a:r>
              <a:rPr lang="en-US" altLang="zh-CN" sz="2000" b="1" i="1" dirty="0">
                <a:latin typeface="黑体" panose="02010609060101010101" pitchFamily="49" charset="-122"/>
                <a:ea typeface="黑体" panose="02010609060101010101" pitchFamily="49" charset="-122"/>
              </a:rPr>
              <a:t>=2, </a:t>
            </a:r>
            <a:r>
              <a:rPr lang="en-US" altLang="zh-CN" sz="2000" b="1" i="1" dirty="0" err="1">
                <a:latin typeface="黑体" panose="02010609060101010101" pitchFamily="49" charset="-122"/>
                <a:ea typeface="黑体" panose="02010609060101010101" pitchFamily="49" charset="-122"/>
              </a:rPr>
              <a:t>min_samples_leaf</a:t>
            </a:r>
            <a:r>
              <a:rPr lang="en-US" altLang="zh-CN" sz="2000" b="1" i="1" dirty="0">
                <a:latin typeface="黑体" panose="02010609060101010101" pitchFamily="49" charset="-122"/>
                <a:ea typeface="黑体" panose="02010609060101010101" pitchFamily="49" charset="-122"/>
              </a:rPr>
              <a:t>=1, </a:t>
            </a:r>
            <a:r>
              <a:rPr lang="en-US" altLang="zh-CN" sz="2000" b="1" i="1" dirty="0" err="1">
                <a:latin typeface="黑体" panose="02010609060101010101" pitchFamily="49" charset="-122"/>
                <a:ea typeface="黑体" panose="02010609060101010101" pitchFamily="49" charset="-122"/>
              </a:rPr>
              <a:t>min_weight_fraction_leaf</a:t>
            </a:r>
            <a:r>
              <a:rPr lang="en-US" altLang="zh-CN" sz="2000" b="1" i="1" dirty="0">
                <a:latin typeface="黑体" panose="02010609060101010101" pitchFamily="49" charset="-122"/>
                <a:ea typeface="黑体" panose="02010609060101010101" pitchFamily="49" charset="-122"/>
              </a:rPr>
              <a:t>=0.0,</a:t>
            </a:r>
            <a:r>
              <a:rPr lang="en-US" altLang="zh-CN" sz="2000" b="1" i="1" dirty="0">
                <a:solidFill>
                  <a:srgbClr val="FF0000"/>
                </a:solidFill>
                <a:latin typeface="黑体" panose="02010609060101010101" pitchFamily="49" charset="-122"/>
                <a:ea typeface="黑体" panose="02010609060101010101" pitchFamily="49" charset="-122"/>
              </a:rPr>
              <a:t>max_features='auto'</a:t>
            </a:r>
            <a:r>
              <a:rPr lang="en-US" altLang="zh-CN" sz="2000" b="1" i="1" dirty="0">
                <a:latin typeface="黑体" panose="02010609060101010101" pitchFamily="49" charset="-122"/>
                <a:ea typeface="黑体" panose="02010609060101010101" pitchFamily="49" charset="-122"/>
              </a:rPr>
              <a:t>, </a:t>
            </a:r>
            <a:r>
              <a:rPr lang="en-US" altLang="zh-CN" sz="2000" b="1" i="1" dirty="0" err="1">
                <a:latin typeface="黑体" panose="02010609060101010101" pitchFamily="49" charset="-122"/>
                <a:ea typeface="黑体" panose="02010609060101010101" pitchFamily="49" charset="-122"/>
              </a:rPr>
              <a:t>max_leaf_nodes</a:t>
            </a:r>
            <a:r>
              <a:rPr lang="en-US" altLang="zh-CN" sz="2000" b="1" i="1" dirty="0">
                <a:latin typeface="黑体" panose="02010609060101010101" pitchFamily="49" charset="-122"/>
                <a:ea typeface="黑体" panose="02010609060101010101" pitchFamily="49" charset="-122"/>
              </a:rPr>
              <a:t>=None, </a:t>
            </a:r>
            <a:r>
              <a:rPr lang="en-US" altLang="zh-CN" sz="2000" b="1" i="1" dirty="0" err="1">
                <a:latin typeface="黑体" panose="02010609060101010101" pitchFamily="49" charset="-122"/>
                <a:ea typeface="黑体" panose="02010609060101010101" pitchFamily="49" charset="-122"/>
              </a:rPr>
              <a:t>min_impurity_split</a:t>
            </a:r>
            <a:r>
              <a:rPr lang="en-US" altLang="zh-CN" sz="2000" b="1" i="1" dirty="0">
                <a:latin typeface="黑体" panose="02010609060101010101" pitchFamily="49" charset="-122"/>
                <a:ea typeface="黑体" panose="02010609060101010101" pitchFamily="49" charset="-122"/>
              </a:rPr>
              <a:t>=1e-07,bootstrap=True, </a:t>
            </a:r>
            <a:r>
              <a:rPr lang="en-US" altLang="zh-CN" sz="2000" b="1" i="1" dirty="0" err="1">
                <a:latin typeface="黑体" panose="02010609060101010101" pitchFamily="49" charset="-122"/>
                <a:ea typeface="黑体" panose="02010609060101010101" pitchFamily="49" charset="-122"/>
              </a:rPr>
              <a:t>oob_score</a:t>
            </a:r>
            <a:r>
              <a:rPr lang="en-US" altLang="zh-CN" sz="2000" b="1" i="1" dirty="0">
                <a:latin typeface="黑体" panose="02010609060101010101" pitchFamily="49" charset="-122"/>
                <a:ea typeface="黑体" panose="02010609060101010101" pitchFamily="49" charset="-122"/>
              </a:rPr>
              <a:t>=False, </a:t>
            </a:r>
            <a:r>
              <a:rPr lang="en-US" altLang="zh-CN" sz="2000" b="1" i="1" dirty="0" err="1">
                <a:latin typeface="黑体" panose="02010609060101010101" pitchFamily="49" charset="-122"/>
                <a:ea typeface="黑体" panose="02010609060101010101" pitchFamily="49" charset="-122"/>
              </a:rPr>
              <a:t>n_jobs</a:t>
            </a:r>
            <a:r>
              <a:rPr lang="en-US" altLang="zh-CN" sz="2000" b="1" i="1" dirty="0">
                <a:latin typeface="黑体" panose="02010609060101010101" pitchFamily="49" charset="-122"/>
                <a:ea typeface="黑体" panose="02010609060101010101" pitchFamily="49" charset="-122"/>
              </a:rPr>
              <a:t>=1, </a:t>
            </a:r>
            <a:r>
              <a:rPr lang="en-US" altLang="zh-CN" sz="2000" b="1" i="1" dirty="0" err="1">
                <a:latin typeface="黑体" panose="02010609060101010101" pitchFamily="49" charset="-122"/>
                <a:ea typeface="黑体" panose="02010609060101010101" pitchFamily="49" charset="-122"/>
              </a:rPr>
              <a:t>random_state</a:t>
            </a:r>
            <a:r>
              <a:rPr lang="en-US" altLang="zh-CN" sz="2000" b="1" i="1" dirty="0">
                <a:latin typeface="黑体" panose="02010609060101010101" pitchFamily="49" charset="-122"/>
                <a:ea typeface="黑体" panose="02010609060101010101" pitchFamily="49" charset="-122"/>
              </a:rPr>
              <a:t>=None, verbose=0,warm_start=False, </a:t>
            </a:r>
            <a:r>
              <a:rPr lang="en-US" altLang="zh-CN" sz="2000" b="1" i="1" dirty="0" err="1">
                <a:latin typeface="黑体" panose="02010609060101010101" pitchFamily="49" charset="-122"/>
                <a:ea typeface="黑体" panose="02010609060101010101" pitchFamily="49" charset="-122"/>
              </a:rPr>
              <a:t>class_weight</a:t>
            </a:r>
            <a:r>
              <a:rPr lang="en-US" altLang="zh-CN" sz="2000" b="1" i="1" dirty="0">
                <a:latin typeface="黑体" panose="02010609060101010101" pitchFamily="49" charset="-122"/>
                <a:ea typeface="黑体" panose="02010609060101010101" pitchFamily="49" charset="-122"/>
              </a:rPr>
              <a:t>=None</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3246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439" y="497163"/>
            <a:ext cx="8707122" cy="559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405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91" y="182166"/>
            <a:ext cx="7886700" cy="570309"/>
          </a:xfrm>
        </p:spPr>
        <p:txBody>
          <a:bodyPr vert="horz" lIns="91440" tIns="45720" rIns="91440" bIns="45720" rtlCol="0" anchor="ctr">
            <a:normAutofit fontScale="90000"/>
          </a:bodyPr>
          <a:lstStyle/>
          <a:p>
            <a:r>
              <a:rPr lang="en-US" altLang="zh-CN" dirty="0">
                <a:latin typeface="黑体" panose="02010609060101010101" pitchFamily="49" charset="-122"/>
                <a:ea typeface="黑体" panose="02010609060101010101" pitchFamily="49" charset="-122"/>
              </a:rPr>
              <a:t>Random </a:t>
            </a:r>
            <a:r>
              <a:rPr lang="en-US" altLang="zh-CN" dirty="0" err="1">
                <a:latin typeface="黑体" panose="02010609060101010101" pitchFamily="49" charset="-122"/>
                <a:ea typeface="黑体" panose="02010609060101010101" pitchFamily="49" charset="-122"/>
              </a:rPr>
              <a:t>Forest</a:t>
            </a:r>
            <a:r>
              <a:rPr altLang="en-US" dirty="0" err="1">
                <a:latin typeface="黑体" panose="02010609060101010101" pitchFamily="49" charset="-122"/>
                <a:ea typeface="黑体" panose="02010609060101010101" pitchFamily="49" charset="-122"/>
              </a:rPr>
              <a:t>参数</a:t>
            </a:r>
            <a:endParaRPr altLang="zh-CN" dirty="0">
              <a:latin typeface="黑体" panose="02010609060101010101" pitchFamily="49" charset="-122"/>
              <a:ea typeface="黑体" panose="02010609060101010101" pitchFamily="49" charset="-122"/>
            </a:endParaRPr>
          </a:p>
        </p:txBody>
      </p:sp>
      <p:sp>
        <p:nvSpPr>
          <p:cNvPr id="47107" name="内容占位符 2"/>
          <p:cNvSpPr>
            <a:spLocks noGrp="1"/>
          </p:cNvSpPr>
          <p:nvPr>
            <p:ph idx="1"/>
          </p:nvPr>
        </p:nvSpPr>
        <p:spPr>
          <a:xfrm>
            <a:off x="218091" y="1180477"/>
            <a:ext cx="8802290" cy="5029491"/>
          </a:xfrm>
        </p:spPr>
        <p:txBody>
          <a:bodyPr>
            <a:noAutofit/>
          </a:bodyPr>
          <a:lstStyle/>
          <a:p>
            <a:pPr eaLnBrk="1" hangingPunct="1">
              <a:lnSpc>
                <a:spcPct val="150000"/>
              </a:lnSpc>
            </a:pPr>
            <a:r>
              <a:rPr lang="en-US" altLang="zh-CN" sz="2000" b="1" dirty="0" err="1">
                <a:solidFill>
                  <a:srgbClr val="FF0000"/>
                </a:solidFill>
                <a:latin typeface="黑体" panose="02010609060101010101" pitchFamily="49" charset="-122"/>
                <a:ea typeface="黑体" panose="02010609060101010101" pitchFamily="49" charset="-122"/>
              </a:rPr>
              <a:t>n_estimators</a:t>
            </a:r>
            <a:r>
              <a:rPr altLang="en-US" sz="2000" b="1" dirty="0">
                <a:latin typeface="黑体" panose="02010609060101010101" pitchFamily="49" charset="-122"/>
                <a:ea typeface="黑体" panose="02010609060101010101" pitchFamily="49" charset="-122"/>
              </a:rPr>
              <a:t>：表示森林里树的个数。理论上是越大越好。但是伴随着就是计算时间的增长。但是并不是取得越大就会越好，预测效果最好的将会出现在合理的树个数。</a:t>
            </a:r>
            <a:endParaRPr lang="en-US" altLang="en-US" sz="2000" b="1" dirty="0">
              <a:latin typeface="黑体" panose="02010609060101010101" pitchFamily="49" charset="-122"/>
              <a:ea typeface="黑体" panose="02010609060101010101" pitchFamily="49" charset="-122"/>
            </a:endParaRPr>
          </a:p>
          <a:p>
            <a:pPr>
              <a:lnSpc>
                <a:spcPct val="150000"/>
              </a:lnSpc>
            </a:pPr>
            <a:r>
              <a:rPr lang="en-US" altLang="zh-CN" sz="2000" b="1" dirty="0" err="1">
                <a:solidFill>
                  <a:srgbClr val="FF0000"/>
                </a:solidFill>
                <a:latin typeface="黑体" panose="02010609060101010101" pitchFamily="49" charset="-122"/>
                <a:ea typeface="黑体" panose="02010609060101010101" pitchFamily="49" charset="-122"/>
              </a:rPr>
              <a:t>max_features</a:t>
            </a:r>
            <a:r>
              <a:rPr altLang="en-US" sz="2000" b="1" dirty="0">
                <a:latin typeface="黑体" panose="02010609060101010101" pitchFamily="49" charset="-122"/>
                <a:ea typeface="黑体" panose="02010609060101010101" pitchFamily="49" charset="-122"/>
              </a:rPr>
              <a:t>：随机选择特征集合的子集合，并用来分割节点。子集合的个数越少，方差就会减少的越快，但同时偏差就会增加的越快。根据较好的实践经验，如果是回归问题则：</a:t>
            </a:r>
            <a:r>
              <a:rPr lang="en-US" altLang="zh-CN" sz="2000" b="1" dirty="0">
                <a:solidFill>
                  <a:srgbClr val="FF0000"/>
                </a:solidFill>
                <a:latin typeface="黑体" panose="02010609060101010101" pitchFamily="49" charset="-122"/>
                <a:ea typeface="黑体" panose="02010609060101010101" pitchFamily="49" charset="-122"/>
              </a:rPr>
              <a:t> max_features</a:t>
            </a:r>
            <a:r>
              <a:rPr lang="en-US" altLang="en-US" sz="2000" b="1" dirty="0">
                <a:solidFill>
                  <a:srgbClr val="FF0000"/>
                </a:solidFill>
                <a:latin typeface="黑体" panose="02010609060101010101" pitchFamily="49" charset="-122"/>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n_features </a:t>
            </a:r>
            <a:r>
              <a:rPr altLang="en-US" sz="2000" b="1" dirty="0">
                <a:latin typeface="黑体" panose="02010609060101010101" pitchFamily="49" charset="-122"/>
                <a:ea typeface="黑体" panose="02010609060101010101" pitchFamily="49" charset="-122"/>
              </a:rPr>
              <a:t>，如果是分类问题则</a:t>
            </a:r>
            <a:r>
              <a:rPr lang="en-US" altLang="zh-CN" sz="2000" b="1" dirty="0" err="1">
                <a:solidFill>
                  <a:srgbClr val="FF0000"/>
                </a:solidFill>
                <a:latin typeface="黑体" panose="02010609060101010101" pitchFamily="49" charset="-122"/>
                <a:ea typeface="黑体" panose="02010609060101010101" pitchFamily="49" charset="-122"/>
              </a:rPr>
              <a:t>max_features</a:t>
            </a:r>
            <a:r>
              <a:rPr altLang="en-US" sz="2000" b="1" dirty="0">
                <a:solidFill>
                  <a:srgbClr val="FF0000"/>
                </a:solidFill>
                <a:latin typeface="黑体" panose="02010609060101010101" pitchFamily="49" charset="-122"/>
                <a:ea typeface="黑体" panose="02010609060101010101" pitchFamily="49" charset="-122"/>
              </a:rPr>
              <a:t>＝</a:t>
            </a:r>
            <a:r>
              <a:rPr lang="en-US" altLang="zh-CN" sz="2000" b="1" dirty="0" err="1">
                <a:solidFill>
                  <a:srgbClr val="FF0000"/>
                </a:solidFill>
                <a:latin typeface="黑体" panose="02010609060101010101" pitchFamily="49" charset="-122"/>
                <a:ea typeface="黑体" panose="02010609060101010101" pitchFamily="49" charset="-122"/>
              </a:rPr>
              <a:t>sqrt</a:t>
            </a:r>
            <a:r>
              <a:rPr lang="en-US" altLang="zh-CN" sz="2000" b="1" dirty="0">
                <a:solidFill>
                  <a:srgbClr val="FF0000"/>
                </a:solidFill>
                <a:latin typeface="黑体" panose="02010609060101010101" pitchFamily="49" charset="-122"/>
                <a:ea typeface="黑体" panose="02010609060101010101" pitchFamily="49" charset="-122"/>
              </a:rPr>
              <a:t>(</a:t>
            </a:r>
            <a:r>
              <a:rPr lang="en-US" altLang="zh-CN" sz="2000" b="1" dirty="0" err="1">
                <a:solidFill>
                  <a:srgbClr val="FF0000"/>
                </a:solidFill>
                <a:latin typeface="黑体" panose="02010609060101010101" pitchFamily="49" charset="-122"/>
                <a:ea typeface="黑体" panose="02010609060101010101" pitchFamily="49" charset="-122"/>
              </a:rPr>
              <a:t>n_features</a:t>
            </a:r>
            <a:r>
              <a:rPr lang="en-US" altLang="zh-CN" sz="2000" b="1" dirty="0">
                <a:solidFill>
                  <a:srgbClr val="FF0000"/>
                </a:solidFill>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。如果想获取较好的结果，必须将</a:t>
            </a:r>
            <a:r>
              <a:rPr lang="en-US" altLang="zh-CN" sz="2000" b="1" dirty="0" err="1">
                <a:latin typeface="黑体" panose="02010609060101010101" pitchFamily="49" charset="-122"/>
                <a:ea typeface="黑体" panose="02010609060101010101" pitchFamily="49" charset="-122"/>
              </a:rPr>
              <a:t>max_depth</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None,</a:t>
            </a:r>
            <a:r>
              <a:rPr altLang="en-US" sz="2000" b="1" dirty="0">
                <a:latin typeface="黑体" panose="02010609060101010101" pitchFamily="49" charset="-122"/>
                <a:ea typeface="黑体" panose="02010609060101010101" pitchFamily="49" charset="-122"/>
              </a:rPr>
              <a:t>同时</a:t>
            </a:r>
            <a:r>
              <a:rPr lang="en-US" altLang="zh-CN" sz="2000" b="1" dirty="0" err="1">
                <a:latin typeface="黑体" panose="02010609060101010101" pitchFamily="49" charset="-122"/>
                <a:ea typeface="黑体" panose="02010609060101010101" pitchFamily="49" charset="-122"/>
              </a:rPr>
              <a:t>min_sample_split</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。同时还要进行</a:t>
            </a:r>
            <a:r>
              <a:rPr lang="en-US" altLang="zh-CN" sz="2000" b="1" dirty="0" err="1">
                <a:latin typeface="黑体" panose="02010609060101010101" pitchFamily="49" charset="-122"/>
                <a:ea typeface="黑体" panose="02010609060101010101" pitchFamily="49" charset="-122"/>
              </a:rPr>
              <a:t>cross_validated</a:t>
            </a:r>
            <a:r>
              <a:rPr altLang="en-US" sz="2000" b="1" dirty="0">
                <a:latin typeface="黑体" panose="02010609060101010101" pitchFamily="49" charset="-122"/>
                <a:ea typeface="黑体" panose="02010609060101010101" pitchFamily="49" charset="-122"/>
              </a:rPr>
              <a:t>（交叉验证），除此之外在</a:t>
            </a:r>
            <a:r>
              <a:rPr lang="en-US" altLang="zh-CN" sz="2000" b="1" dirty="0">
                <a:latin typeface="黑体" panose="02010609060101010101" pitchFamily="49" charset="-122"/>
                <a:ea typeface="黑体" panose="02010609060101010101" pitchFamily="49" charset="-122"/>
              </a:rPr>
              <a:t>random forest</a:t>
            </a:r>
            <a:r>
              <a:rPr altLang="en-US" sz="2000" b="1" dirty="0">
                <a:latin typeface="黑体" panose="02010609060101010101" pitchFamily="49" charset="-122"/>
                <a:ea typeface="黑体" panose="02010609060101010101" pitchFamily="49" charset="-122"/>
              </a:rPr>
              <a:t>中，</a:t>
            </a:r>
            <a:r>
              <a:rPr lang="en-US" altLang="zh-CN" sz="2000" b="1" dirty="0">
                <a:latin typeface="黑体" panose="02010609060101010101" pitchFamily="49" charset="-122"/>
                <a:ea typeface="黑体" panose="02010609060101010101" pitchFamily="49" charset="-122"/>
              </a:rPr>
              <a:t>bootstrap=True</a:t>
            </a:r>
            <a:r>
              <a:rPr altLang="en-US" sz="2000" b="1" dirty="0">
                <a:latin typeface="黑体" panose="02010609060101010101" pitchFamily="49" charset="-122"/>
                <a:ea typeface="黑体" panose="02010609060101010101" pitchFamily="49" charset="-122"/>
              </a:rPr>
              <a:t>。</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9684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98" y="890588"/>
            <a:ext cx="8913019" cy="49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769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91" y="182166"/>
            <a:ext cx="7886700" cy="570309"/>
          </a:xfrm>
        </p:spPr>
        <p:txBody>
          <a:bodyPr vert="horz" lIns="91440" tIns="45720" rIns="91440" bIns="45720" rtlCol="0" anchor="ctr">
            <a:normAutofit fontScale="90000"/>
          </a:bodyPr>
          <a:lstStyle/>
          <a:p>
            <a:r>
              <a:rPr lang="en-US" altLang="zh-CN" dirty="0">
                <a:latin typeface="黑体" panose="02010609060101010101" pitchFamily="49" charset="-122"/>
                <a:ea typeface="黑体" panose="02010609060101010101" pitchFamily="49" charset="-122"/>
              </a:rPr>
              <a:t>Stacking</a:t>
            </a:r>
            <a:r>
              <a:rPr lang="zh-CN" altLang="en-US" dirty="0">
                <a:latin typeface="黑体" panose="02010609060101010101" pitchFamily="49" charset="-122"/>
                <a:ea typeface="黑体" panose="02010609060101010101" pitchFamily="49" charset="-122"/>
              </a:rPr>
              <a:t>利器</a:t>
            </a:r>
            <a:r>
              <a:rPr lang="en-US" altLang="zh-CN" dirty="0">
                <a:latin typeface="黑体" panose="02010609060101010101" pitchFamily="49" charset="-122"/>
                <a:ea typeface="黑体" panose="02010609060101010101" pitchFamily="49" charset="-122"/>
              </a:rPr>
              <a:t>-</a:t>
            </a:r>
            <a:r>
              <a:rPr lang="en-US" altLang="zh-CN" dirty="0" err="1">
                <a:latin typeface="黑体" panose="02010609060101010101" pitchFamily="49" charset="-122"/>
                <a:ea typeface="黑体" panose="02010609060101010101" pitchFamily="49" charset="-122"/>
              </a:rPr>
              <a:t>mlxtend</a:t>
            </a:r>
            <a:r>
              <a:rPr lang="zh-CN" altLang="en-US" dirty="0">
                <a:latin typeface="黑体" panose="02010609060101010101" pitchFamily="49" charset="-122"/>
                <a:ea typeface="黑体" panose="02010609060101010101" pitchFamily="49" charset="-122"/>
              </a:rPr>
              <a:t>库</a:t>
            </a:r>
            <a:endParaRPr altLang="zh-CN"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2"/>
          <a:srcRect b="11138"/>
          <a:stretch/>
        </p:blipFill>
        <p:spPr>
          <a:xfrm>
            <a:off x="922351" y="752475"/>
            <a:ext cx="7674737" cy="5934572"/>
          </a:xfrm>
          <a:prstGeom prst="rect">
            <a:avLst/>
          </a:prstGeom>
        </p:spPr>
      </p:pic>
      <p:sp>
        <p:nvSpPr>
          <p:cNvPr id="6" name="矩形 5"/>
          <p:cNvSpPr/>
          <p:nvPr/>
        </p:nvSpPr>
        <p:spPr>
          <a:xfrm>
            <a:off x="1310656" y="4285753"/>
            <a:ext cx="6076106" cy="310101"/>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405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91" y="182166"/>
            <a:ext cx="7886700" cy="570309"/>
          </a:xfrm>
        </p:spPr>
        <p:txBody>
          <a:bodyPr vert="horz" lIns="91440" tIns="45720" rIns="91440" bIns="45720" rtlCol="0" anchor="ctr">
            <a:normAutofit fontScale="90000"/>
          </a:bodyPr>
          <a:lstStyle/>
          <a:p>
            <a:r>
              <a:rPr lang="en-US" altLang="zh-CN" dirty="0">
                <a:latin typeface="黑体" panose="02010609060101010101" pitchFamily="49" charset="-122"/>
                <a:ea typeface="黑体" panose="02010609060101010101" pitchFamily="49" charset="-122"/>
              </a:rPr>
              <a:t>Stacking</a:t>
            </a:r>
            <a:r>
              <a:rPr lang="zh-CN" altLang="en-US" dirty="0">
                <a:latin typeface="黑体" panose="02010609060101010101" pitchFamily="49" charset="-122"/>
                <a:ea typeface="黑体" panose="02010609060101010101" pitchFamily="49" charset="-122"/>
              </a:rPr>
              <a:t>利器</a:t>
            </a:r>
            <a:r>
              <a:rPr lang="en-US" altLang="zh-CN" dirty="0">
                <a:latin typeface="黑体" panose="02010609060101010101" pitchFamily="49" charset="-122"/>
                <a:ea typeface="黑体" panose="02010609060101010101" pitchFamily="49" charset="-122"/>
              </a:rPr>
              <a:t>-</a:t>
            </a:r>
            <a:r>
              <a:rPr lang="en-US" altLang="zh-CN" dirty="0" err="1">
                <a:latin typeface="黑体" panose="02010609060101010101" pitchFamily="49" charset="-122"/>
                <a:ea typeface="黑体" panose="02010609060101010101" pitchFamily="49" charset="-122"/>
              </a:rPr>
              <a:t>mlxtend</a:t>
            </a:r>
            <a:r>
              <a:rPr lang="zh-CN" altLang="en-US" dirty="0">
                <a:latin typeface="黑体" panose="02010609060101010101" pitchFamily="49" charset="-122"/>
                <a:ea typeface="黑体" panose="02010609060101010101" pitchFamily="49" charset="-122"/>
              </a:rPr>
              <a:t>库</a:t>
            </a:r>
            <a:endParaRPr altLang="zh-CN"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16231" y="825919"/>
            <a:ext cx="9027769" cy="5328390"/>
          </a:xfrm>
          <a:prstGeom prst="rect">
            <a:avLst/>
          </a:prstGeom>
          <a:ln>
            <a:solidFill>
              <a:srgbClr val="FFFF00"/>
            </a:solidFill>
          </a:ln>
        </p:spPr>
      </p:pic>
      <p:sp>
        <p:nvSpPr>
          <p:cNvPr id="6" name="矩形 5"/>
          <p:cNvSpPr/>
          <p:nvPr/>
        </p:nvSpPr>
        <p:spPr>
          <a:xfrm>
            <a:off x="116231" y="882595"/>
            <a:ext cx="7206920" cy="69176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1034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91" y="182166"/>
            <a:ext cx="7886700" cy="570309"/>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Xgboost</a:t>
            </a:r>
            <a:endParaRPr altLang="zh-CN" dirty="0">
              <a:latin typeface="黑体" panose="02010609060101010101" pitchFamily="49" charset="-122"/>
              <a:ea typeface="黑体" panose="02010609060101010101" pitchFamily="49" charset="-122"/>
            </a:endParaRPr>
          </a:p>
        </p:txBody>
      </p:sp>
      <p:sp>
        <p:nvSpPr>
          <p:cNvPr id="47107" name="内容占位符 2"/>
          <p:cNvSpPr>
            <a:spLocks noGrp="1"/>
          </p:cNvSpPr>
          <p:nvPr>
            <p:ph idx="1"/>
          </p:nvPr>
        </p:nvSpPr>
        <p:spPr>
          <a:xfrm>
            <a:off x="218091" y="1180477"/>
            <a:ext cx="8802290" cy="4532165"/>
          </a:xfrm>
        </p:spPr>
        <p:txBody>
          <a:bodyPr>
            <a:noAutofit/>
          </a:bodyPr>
          <a:lstStyle/>
          <a:p>
            <a:pPr>
              <a:lnSpc>
                <a:spcPct val="150000"/>
              </a:lnSpc>
            </a:pPr>
            <a:r>
              <a:rPr lang="en-US" altLang="zh-CN" sz="2000" b="1" dirty="0" err="1">
                <a:latin typeface="黑体" panose="02010609060101010101" pitchFamily="49" charset="-122"/>
                <a:ea typeface="黑体" panose="02010609060101010101" pitchFamily="49" charset="-122"/>
              </a:rPr>
              <a:t>xgboost</a:t>
            </a:r>
            <a:r>
              <a:rPr lang="zh-CN" altLang="en-US" sz="2000" b="1" dirty="0">
                <a:latin typeface="黑体" panose="02010609060101010101" pitchFamily="49" charset="-122"/>
                <a:ea typeface="黑体" panose="02010609060101010101" pitchFamily="49" charset="-122"/>
              </a:rPr>
              <a:t>的全称是</a:t>
            </a:r>
            <a:r>
              <a:rPr lang="en-US" altLang="zh-CN" sz="2000" b="1" dirty="0" err="1">
                <a:latin typeface="黑体" panose="02010609060101010101" pitchFamily="49" charset="-122"/>
                <a:ea typeface="黑体" panose="02010609060101010101" pitchFamily="49" charset="-122"/>
              </a:rPr>
              <a:t>eXtreme</a:t>
            </a:r>
            <a:r>
              <a:rPr lang="en-US" altLang="zh-CN" sz="2000" b="1" dirty="0">
                <a:latin typeface="黑体" panose="02010609060101010101" pitchFamily="49" charset="-122"/>
                <a:ea typeface="黑体" panose="02010609060101010101" pitchFamily="49" charset="-122"/>
              </a:rPr>
              <a:t> Gradient Boosting</a:t>
            </a:r>
            <a:r>
              <a:rPr lang="zh-CN" altLang="en-US" sz="2000" b="1" dirty="0">
                <a:latin typeface="黑体" panose="02010609060101010101" pitchFamily="49" charset="-122"/>
                <a:ea typeface="黑体" panose="02010609060101010101" pitchFamily="49" charset="-122"/>
              </a:rPr>
              <a:t>。是</a:t>
            </a:r>
            <a:r>
              <a:rPr lang="en-US" altLang="zh-CN" sz="2000" b="1" dirty="0">
                <a:latin typeface="黑体" panose="02010609060101010101" pitchFamily="49" charset="-122"/>
                <a:ea typeface="黑体" panose="02010609060101010101" pitchFamily="49" charset="-122"/>
              </a:rPr>
              <a:t>Gradient Boosting Machine</a:t>
            </a:r>
            <a:r>
              <a:rPr lang="zh-CN" altLang="en-US" sz="2000" b="1" dirty="0">
                <a:latin typeface="黑体" panose="02010609060101010101" pitchFamily="49" charset="-122"/>
                <a:ea typeface="黑体" panose="02010609060101010101" pitchFamily="49" charset="-122"/>
              </a:rPr>
              <a:t>的一个</a:t>
            </a:r>
            <a:r>
              <a:rPr lang="en-US" altLang="zh-CN" sz="2000" b="1" dirty="0" err="1">
                <a:latin typeface="黑体" panose="02010609060101010101" pitchFamily="49" charset="-122"/>
                <a:ea typeface="黑体" panose="02010609060101010101" pitchFamily="49" charset="-122"/>
              </a:rPr>
              <a:t>c++</a:t>
            </a:r>
            <a:r>
              <a:rPr lang="zh-CN" altLang="en-US" sz="2000" b="1" dirty="0">
                <a:latin typeface="黑体" panose="02010609060101010101" pitchFamily="49" charset="-122"/>
                <a:ea typeface="黑体" panose="02010609060101010101" pitchFamily="49" charset="-122"/>
              </a:rPr>
              <a:t>实现，作者为机器学习大牛陈天奇。</a:t>
            </a:r>
            <a:endParaRPr lang="en-US" altLang="zh-CN" sz="2000" b="1" dirty="0">
              <a:latin typeface="黑体" panose="02010609060101010101" pitchFamily="49" charset="-122"/>
              <a:ea typeface="黑体" panose="02010609060101010101" pitchFamily="49" charset="-122"/>
            </a:endParaRPr>
          </a:p>
          <a:p>
            <a:pPr>
              <a:lnSpc>
                <a:spcPct val="150000"/>
              </a:lnSpc>
            </a:pPr>
            <a:r>
              <a:rPr lang="en-US" altLang="zh-CN" sz="2000" b="1" dirty="0">
                <a:latin typeface="黑体" panose="02010609060101010101" pitchFamily="49" charset="-122"/>
                <a:ea typeface="黑体" panose="02010609060101010101" pitchFamily="49" charset="-122"/>
              </a:rPr>
              <a:t>xgboost</a:t>
            </a:r>
            <a:r>
              <a:rPr lang="zh-CN" altLang="en-US" sz="2000" b="1" dirty="0">
                <a:latin typeface="黑体" panose="02010609060101010101" pitchFamily="49" charset="-122"/>
                <a:ea typeface="黑体" panose="02010609060101010101" pitchFamily="49" charset="-122"/>
              </a:rPr>
              <a:t>最大的特点在于，它能够自动利用</a:t>
            </a:r>
            <a:r>
              <a:rPr lang="en-US" altLang="zh-CN" sz="2000" b="1" dirty="0">
                <a:latin typeface="黑体" panose="02010609060101010101" pitchFamily="49" charset="-122"/>
                <a:ea typeface="黑体" panose="02010609060101010101" pitchFamily="49" charset="-122"/>
              </a:rPr>
              <a:t>CPU</a:t>
            </a:r>
            <a:r>
              <a:rPr lang="zh-CN" altLang="en-US" sz="2000" b="1" dirty="0">
                <a:latin typeface="黑体" panose="02010609060101010101" pitchFamily="49" charset="-122"/>
                <a:ea typeface="黑体" panose="02010609060101010101" pitchFamily="49" charset="-122"/>
              </a:rPr>
              <a:t>的多线程进行并行，同时在算法上加以改进提高了精度。</a:t>
            </a:r>
            <a:endParaRPr lang="en-US" altLang="zh-CN" sz="2000" b="1" dirty="0">
              <a:latin typeface="黑体" panose="02010609060101010101" pitchFamily="49" charset="-122"/>
              <a:ea typeface="黑体" panose="02010609060101010101" pitchFamily="49" charset="-122"/>
            </a:endParaRPr>
          </a:p>
          <a:p>
            <a:pPr>
              <a:lnSpc>
                <a:spcPct val="150000"/>
              </a:lnSpc>
            </a:pPr>
            <a:r>
              <a:rPr lang="zh-CN" altLang="en-US" sz="2000" b="1" dirty="0">
                <a:latin typeface="黑体" panose="02010609060101010101" pitchFamily="49" charset="-122"/>
                <a:ea typeface="黑体" panose="02010609060101010101" pitchFamily="49" charset="-122"/>
              </a:rPr>
              <a:t>作者在研究中深感自己受制于现有库的计算速度和精度，因此开始着手搭建</a:t>
            </a:r>
            <a:r>
              <a:rPr lang="en-US" altLang="zh-CN" sz="2000" b="1" dirty="0" err="1">
                <a:latin typeface="黑体" panose="02010609060101010101" pitchFamily="49" charset="-122"/>
                <a:ea typeface="黑体" panose="02010609060101010101" pitchFamily="49" charset="-122"/>
              </a:rPr>
              <a:t>xgboost</a:t>
            </a:r>
            <a:r>
              <a:rPr lang="zh-CN" altLang="en-US" sz="2000" b="1" dirty="0">
                <a:latin typeface="黑体" panose="02010609060101010101" pitchFamily="49" charset="-122"/>
                <a:ea typeface="黑体" panose="02010609060101010101" pitchFamily="49" charset="-122"/>
              </a:rPr>
              <a:t>项目，并逐渐成型。它的处女秀是</a:t>
            </a:r>
            <a:r>
              <a:rPr lang="en-US" altLang="zh-CN" sz="2000" b="1" dirty="0" err="1">
                <a:latin typeface="黑体" panose="02010609060101010101" pitchFamily="49" charset="-122"/>
                <a:ea typeface="黑体" panose="02010609060101010101" pitchFamily="49" charset="-122"/>
              </a:rPr>
              <a:t>Kaggle</a:t>
            </a:r>
            <a:r>
              <a:rPr lang="zh-CN" altLang="en-US" sz="2000" b="1" dirty="0">
                <a:latin typeface="黑体" panose="02010609060101010101" pitchFamily="49" charset="-122"/>
                <a:ea typeface="黑体" panose="02010609060101010101" pitchFamily="49" charset="-122"/>
              </a:rPr>
              <a:t>的希格斯子信号识别竞赛，因为出众的效率与较高的预测准确度在比赛论坛中引起了参赛选手的广泛关注。</a:t>
            </a:r>
          </a:p>
        </p:txBody>
      </p:sp>
    </p:spTree>
    <p:extLst>
      <p:ext uri="{BB962C8B-B14F-4D97-AF65-F5344CB8AC3E}">
        <p14:creationId xmlns:p14="http://schemas.microsoft.com/office/powerpoint/2010/main" val="380483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91" y="182166"/>
            <a:ext cx="7886700" cy="570309"/>
          </a:xfrm>
        </p:spPr>
        <p:txBody>
          <a:bodyPr vert="horz" lIns="91440" tIns="45720" rIns="91440" bIns="45720" rtlCol="0" anchor="ctr">
            <a:normAutofit fontScale="90000"/>
          </a:bodyPr>
          <a:lstStyle/>
          <a:p>
            <a:r>
              <a:rPr lang="en-US" altLang="zh-CN" dirty="0" err="1">
                <a:latin typeface="黑体" panose="02010609060101010101" pitchFamily="49" charset="-122"/>
                <a:ea typeface="黑体" panose="02010609060101010101" pitchFamily="49" charset="-122"/>
              </a:rPr>
              <a:t>Xgboost</a:t>
            </a:r>
            <a:endParaRPr altLang="zh-CN" dirty="0">
              <a:latin typeface="黑体" panose="02010609060101010101" pitchFamily="49" charset="-122"/>
              <a:ea typeface="黑体" panose="02010609060101010101" pitchFamily="49" charset="-122"/>
            </a:endParaRPr>
          </a:p>
        </p:txBody>
      </p:sp>
      <p:sp>
        <p:nvSpPr>
          <p:cNvPr id="47107" name="内容占位符 2"/>
          <p:cNvSpPr>
            <a:spLocks noGrp="1"/>
          </p:cNvSpPr>
          <p:nvPr>
            <p:ph idx="1"/>
          </p:nvPr>
        </p:nvSpPr>
        <p:spPr>
          <a:xfrm>
            <a:off x="218091" y="1180477"/>
            <a:ext cx="8802290" cy="1232785"/>
          </a:xfrm>
        </p:spPr>
        <p:txBody>
          <a:bodyPr>
            <a:noAutofit/>
          </a:bodyPr>
          <a:lstStyle/>
          <a:p>
            <a:pPr>
              <a:lnSpc>
                <a:spcPct val="150000"/>
              </a:lnSpc>
            </a:pPr>
            <a:r>
              <a:rPr lang="zh-CN" altLang="en-US" sz="2000" b="1" dirty="0">
                <a:latin typeface="黑体" panose="02010609060101010101" pitchFamily="49" charset="-122"/>
                <a:ea typeface="黑体" panose="02010609060101010101" pitchFamily="49" charset="-122"/>
              </a:rPr>
              <a:t>下载地址：</a:t>
            </a:r>
            <a:r>
              <a:rPr lang="en-US" altLang="zh-CN" sz="2000" b="1" dirty="0">
                <a:latin typeface="黑体" panose="02010609060101010101" pitchFamily="49" charset="-122"/>
                <a:ea typeface="黑体" panose="02010609060101010101" pitchFamily="49" charset="-122"/>
                <a:hlinkClick r:id="rId2"/>
              </a:rPr>
              <a:t>https://www.lfd.uci.edu/~gohlke/pythonlibs/#xgboost</a:t>
            </a:r>
            <a:endParaRPr lang="en-US" altLang="zh-CN" sz="2000" b="1" dirty="0">
              <a:latin typeface="黑体" panose="02010609060101010101" pitchFamily="49" charset="-122"/>
              <a:ea typeface="黑体" panose="02010609060101010101" pitchFamily="49" charset="-122"/>
            </a:endParaRPr>
          </a:p>
          <a:p>
            <a:pPr>
              <a:lnSpc>
                <a:spcPct val="150000"/>
              </a:lnSpc>
            </a:pPr>
            <a:r>
              <a:rPr lang="zh-CN" altLang="en-US" sz="2000" b="1" dirty="0">
                <a:latin typeface="黑体" panose="02010609060101010101" pitchFamily="49" charset="-122"/>
                <a:ea typeface="黑体" panose="02010609060101010101" pitchFamily="49" charset="-122"/>
              </a:rPr>
              <a:t>安装：</a:t>
            </a:r>
            <a:r>
              <a:rPr lang="en-US" altLang="zh-CN" sz="2000" b="1" dirty="0">
                <a:latin typeface="黑体" panose="02010609060101010101" pitchFamily="49" charset="-122"/>
                <a:ea typeface="黑体" panose="02010609060101010101" pitchFamily="49" charset="-122"/>
              </a:rPr>
              <a:t>pip install </a:t>
            </a:r>
            <a:r>
              <a:rPr lang="en-US" altLang="zh-CN" sz="2000" b="1" u="sng" dirty="0">
                <a:latin typeface="黑体" panose="02010609060101010101" pitchFamily="49" charset="-122"/>
                <a:ea typeface="黑体" panose="02010609060101010101" pitchFamily="49" charset="-122"/>
              </a:rPr>
              <a:t>xgboost‑0.80‑cp37‑cp37m‑win_amd64.whl</a:t>
            </a:r>
            <a:endParaRPr lang="en-US" altLang="zh-CN" sz="2000" b="1" dirty="0">
              <a:latin typeface="黑体" panose="02010609060101010101" pitchFamily="49" charset="-122"/>
              <a:ea typeface="黑体" panose="02010609060101010101" pitchFamily="49" charset="-122"/>
            </a:endParaRPr>
          </a:p>
          <a:p>
            <a:pPr marL="0" indent="0">
              <a:lnSpc>
                <a:spcPct val="150000"/>
              </a:lnSpc>
              <a:buNone/>
            </a:pPr>
            <a:r>
              <a:rPr altLang="en-US" sz="2000" b="1" dirty="0">
                <a:latin typeface="黑体" panose="02010609060101010101" pitchFamily="49" charset="-122"/>
                <a:ea typeface="黑体" panose="02010609060101010101" pitchFamily="49" charset="-122"/>
              </a:rPr>
              <a:t/>
            </a:r>
            <a:br>
              <a:rPr altLang="en-US" sz="2000" b="1" dirty="0">
                <a:latin typeface="黑体" panose="02010609060101010101" pitchFamily="49" charset="-122"/>
                <a:ea typeface="黑体" panose="02010609060101010101" pitchFamily="49" charset="-122"/>
              </a:rPr>
            </a:br>
            <a:endParaRPr altLang="en-US" sz="2000"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438983" y="2303099"/>
            <a:ext cx="8360505" cy="4336126"/>
          </a:xfrm>
          <a:prstGeom prst="rect">
            <a:avLst/>
          </a:prstGeom>
        </p:spPr>
      </p:pic>
    </p:spTree>
    <p:extLst>
      <p:ext uri="{BB962C8B-B14F-4D97-AF65-F5344CB8AC3E}">
        <p14:creationId xmlns:p14="http://schemas.microsoft.com/office/powerpoint/2010/main" val="467353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38084" y="0"/>
            <a:ext cx="8467831" cy="6858000"/>
          </a:xfrm>
          <a:prstGeom prst="rect">
            <a:avLst/>
          </a:prstGeom>
        </p:spPr>
      </p:pic>
      <p:sp>
        <p:nvSpPr>
          <p:cNvPr id="5" name="矩形 4"/>
          <p:cNvSpPr/>
          <p:nvPr/>
        </p:nvSpPr>
        <p:spPr>
          <a:xfrm>
            <a:off x="348792" y="1027522"/>
            <a:ext cx="3770721" cy="254523"/>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8084" y="4713403"/>
            <a:ext cx="3770721" cy="254523"/>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5791" y="5531178"/>
            <a:ext cx="3770721" cy="254523"/>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49121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GBDT</a:t>
            </a:r>
            <a:r>
              <a:rPr lang="zh-CN" altLang="en-US" dirty="0">
                <a:latin typeface="黑体" panose="02010609060101010101" pitchFamily="49" charset="-122"/>
                <a:ea typeface="黑体" panose="02010609060101010101" pitchFamily="49" charset="-122"/>
              </a:rPr>
              <a:t>、</a:t>
            </a:r>
            <a:r>
              <a:rPr lang="en-US" altLang="zh-CN" dirty="0" err="1">
                <a:latin typeface="黑体" panose="02010609060101010101" pitchFamily="49" charset="-122"/>
                <a:ea typeface="黑体" panose="02010609060101010101" pitchFamily="49" charset="-122"/>
              </a:rPr>
              <a:t>Xgboost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a:bodyPr>
          <a:lstStyle/>
          <a:p>
            <a:pPr>
              <a:lnSpc>
                <a:spcPct val="150000"/>
              </a:lnSpc>
            </a:pP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在竞赛和工业界使用都非常频繁。</a:t>
            </a:r>
            <a:endParaRPr lang="en-US" altLang="zh-CN" b="1" dirty="0">
              <a:latin typeface="黑体" panose="02010609060101010101" pitchFamily="49" charset="-122"/>
              <a:ea typeface="黑体" panose="02010609060101010101" pitchFamily="49" charset="-122"/>
            </a:endParaRPr>
          </a:p>
          <a:p>
            <a:pPr>
              <a:lnSpc>
                <a:spcPct val="150000"/>
              </a:lnSpc>
            </a:pPr>
            <a:r>
              <a:rPr lang="en-US" altLang="zh-CN" b="1" dirty="0">
                <a:latin typeface="黑体" panose="02010609060101010101" pitchFamily="49" charset="-122"/>
                <a:ea typeface="黑体" panose="02010609060101010101" pitchFamily="49" charset="-122"/>
              </a:rPr>
              <a:t>GB</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a:t>
            </a:r>
            <a:r>
              <a:rPr lang="en-US" altLang="zh-CN" b="1" dirty="0" err="1">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之间有非常紧密的联系，</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是以决策树（</a:t>
            </a:r>
            <a:r>
              <a:rPr lang="en-US" altLang="zh-CN" b="1" dirty="0">
                <a:latin typeface="黑体" panose="02010609060101010101" pitchFamily="49" charset="-122"/>
                <a:ea typeface="黑体" panose="02010609060101010101" pitchFamily="49" charset="-122"/>
              </a:rPr>
              <a:t>CART</a:t>
            </a:r>
            <a:r>
              <a:rPr lang="zh-CN" altLang="en-US" b="1" dirty="0">
                <a:latin typeface="黑体" panose="02010609060101010101" pitchFamily="49" charset="-122"/>
                <a:ea typeface="黑体" panose="02010609060101010101" pitchFamily="49" charset="-122"/>
              </a:rPr>
              <a:t>）为基学习器的</a:t>
            </a:r>
            <a:r>
              <a:rPr lang="en-US" altLang="zh-CN" b="1" dirty="0">
                <a:latin typeface="黑体" panose="02010609060101010101" pitchFamily="49" charset="-122"/>
                <a:ea typeface="黑体" panose="02010609060101010101" pitchFamily="49" charset="-122"/>
              </a:rPr>
              <a:t>GB</a:t>
            </a:r>
            <a:r>
              <a:rPr lang="zh-CN" altLang="en-US" b="1" dirty="0">
                <a:latin typeface="黑体" panose="02010609060101010101" pitchFamily="49" charset="-122"/>
                <a:ea typeface="黑体" panose="02010609060101010101" pitchFamily="49" charset="-122"/>
              </a:rPr>
              <a:t>算法，</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扩展和改进了</a:t>
            </a:r>
            <a:r>
              <a:rPr lang="en-US" altLang="zh-CN" b="1" dirty="0">
                <a:latin typeface="黑体" panose="02010609060101010101" pitchFamily="49" charset="-122"/>
                <a:ea typeface="黑体" panose="02010609060101010101" pitchFamily="49" charset="-122"/>
              </a:rPr>
              <a:t>GDBT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算法更快，准确率也相对高一些。    </a:t>
            </a:r>
          </a:p>
          <a:p>
            <a:pPr marL="0" indent="0">
              <a:lnSpc>
                <a:spcPct val="150000"/>
              </a:lnSpc>
              <a:buNone/>
            </a:pPr>
            <a:endParaRPr lang="en-US" altLang="zh-CN" dirty="0"/>
          </a:p>
        </p:txBody>
      </p:sp>
    </p:spTree>
    <p:extLst>
      <p:ext uri="{BB962C8B-B14F-4D97-AF65-F5344CB8AC3E}">
        <p14:creationId xmlns:p14="http://schemas.microsoft.com/office/powerpoint/2010/main" val="17433209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a:bodyPr>
          <a:lstStyle/>
          <a:p>
            <a:pPr>
              <a:lnSpc>
                <a:spcPct val="150000"/>
              </a:lnSpc>
            </a:pPr>
            <a:r>
              <a:rPr lang="zh-CN" altLang="en-US" b="1" dirty="0">
                <a:latin typeface="黑体" panose="02010609060101010101" pitchFamily="49" charset="-122"/>
                <a:ea typeface="黑体" panose="02010609060101010101" pitchFamily="49" charset="-122"/>
              </a:rPr>
              <a:t>机器学习中的学习算法的目标是为了优化或者说最小化</a:t>
            </a:r>
            <a:r>
              <a:rPr lang="en-US" altLang="zh-CN" b="1" dirty="0">
                <a:latin typeface="黑体" panose="02010609060101010101" pitchFamily="49" charset="-122"/>
                <a:ea typeface="黑体" panose="02010609060101010101" pitchFamily="49" charset="-122"/>
              </a:rPr>
              <a:t>loss Function</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Gradient boosting</a:t>
            </a:r>
            <a:r>
              <a:rPr lang="zh-CN" altLang="en-US" b="1" dirty="0">
                <a:latin typeface="黑体" panose="02010609060101010101" pitchFamily="49" charset="-122"/>
                <a:ea typeface="黑体" panose="02010609060101010101" pitchFamily="49" charset="-122"/>
              </a:rPr>
              <a:t>的思想是迭代生多个（</a:t>
            </a:r>
            <a:r>
              <a:rPr lang="en-US" altLang="zh-CN" b="1" dirty="0">
                <a:latin typeface="黑体" panose="02010609060101010101" pitchFamily="49" charset="-122"/>
                <a:ea typeface="黑体" panose="02010609060101010101" pitchFamily="49" charset="-122"/>
              </a:rPr>
              <a:t>M</a:t>
            </a:r>
            <a:r>
              <a:rPr lang="zh-CN" altLang="en-US" b="1" dirty="0">
                <a:latin typeface="黑体" panose="02010609060101010101" pitchFamily="49" charset="-122"/>
                <a:ea typeface="黑体" panose="02010609060101010101" pitchFamily="49" charset="-122"/>
              </a:rPr>
              <a:t>个）弱的模型，然后将每个弱模型的预测结果相加，后面的模型</a:t>
            </a:r>
            <a:r>
              <a:rPr lang="en-US" altLang="zh-CN" b="1" dirty="0">
                <a:latin typeface="黑体" panose="02010609060101010101" pitchFamily="49" charset="-122"/>
                <a:ea typeface="黑体" panose="02010609060101010101" pitchFamily="49" charset="-122"/>
              </a:rPr>
              <a:t>Fm+1(x)</a:t>
            </a:r>
            <a:r>
              <a:rPr lang="zh-CN" altLang="en-US" b="1" dirty="0">
                <a:latin typeface="黑体" panose="02010609060101010101" pitchFamily="49" charset="-122"/>
                <a:ea typeface="黑体" panose="02010609060101010101" pitchFamily="49" charset="-122"/>
              </a:rPr>
              <a:t>基于前面学习模型的</a:t>
            </a:r>
            <a:r>
              <a:rPr lang="en-US" altLang="zh-CN" b="1" dirty="0">
                <a:latin typeface="黑体" panose="02010609060101010101" pitchFamily="49" charset="-122"/>
                <a:ea typeface="黑体" panose="02010609060101010101" pitchFamily="49" charset="-122"/>
              </a:rPr>
              <a:t>Fm(x)</a:t>
            </a:r>
            <a:r>
              <a:rPr lang="zh-CN" altLang="en-US" b="1" dirty="0">
                <a:latin typeface="黑体" panose="02010609060101010101" pitchFamily="49" charset="-122"/>
                <a:ea typeface="黑体" panose="02010609060101010101" pitchFamily="49" charset="-122"/>
              </a:rPr>
              <a:t>的效果生成的，关系如下：    </a:t>
            </a:r>
          </a:p>
          <a:p>
            <a:pPr marL="0" indent="0">
              <a:lnSpc>
                <a:spcPct val="150000"/>
              </a:lnSpc>
              <a:buNone/>
            </a:pPr>
            <a:endParaRPr lang="en-US" altLang="zh-CN" dirty="0"/>
          </a:p>
        </p:txBody>
      </p:sp>
      <p:pic>
        <p:nvPicPr>
          <p:cNvPr id="4" name="图片 3"/>
          <p:cNvPicPr>
            <a:picLocks noChangeAspect="1"/>
          </p:cNvPicPr>
          <p:nvPr/>
        </p:nvPicPr>
        <p:blipFill>
          <a:blip r:embed="rId2"/>
          <a:stretch>
            <a:fillRect/>
          </a:stretch>
        </p:blipFill>
        <p:spPr>
          <a:xfrm>
            <a:off x="424648" y="3490470"/>
            <a:ext cx="8143875" cy="876300"/>
          </a:xfrm>
          <a:prstGeom prst="rect">
            <a:avLst/>
          </a:prstGeom>
        </p:spPr>
      </p:pic>
    </p:spTree>
    <p:extLst>
      <p:ext uri="{BB962C8B-B14F-4D97-AF65-F5344CB8AC3E}">
        <p14:creationId xmlns:p14="http://schemas.microsoft.com/office/powerpoint/2010/main" val="37583940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GBDT</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normAutofit fontScale="92500" lnSpcReduction="10000"/>
          </a:bodyPr>
          <a:lstStyle/>
          <a:p>
            <a:pPr>
              <a:lnSpc>
                <a:spcPct val="150000"/>
              </a:lnSpc>
            </a:pPr>
            <a:r>
              <a:rPr lang="en-US" altLang="zh-CN" b="1" dirty="0">
                <a:latin typeface="黑体" panose="02010609060101010101" pitchFamily="49" charset="-122"/>
                <a:ea typeface="黑体" panose="02010609060101010101" pitchFamily="49" charset="-122"/>
              </a:rPr>
              <a:t>GB</a:t>
            </a:r>
            <a:r>
              <a:rPr lang="zh-CN" altLang="en-US" b="1" dirty="0">
                <a:latin typeface="黑体" panose="02010609060101010101" pitchFamily="49" charset="-122"/>
                <a:ea typeface="黑体" panose="02010609060101010101" pitchFamily="49" charset="-122"/>
              </a:rPr>
              <a:t>算法中最典型的基学习器是决策树，尤其是</a:t>
            </a:r>
            <a:r>
              <a:rPr lang="en-US" altLang="zh-CN" b="1" dirty="0">
                <a:latin typeface="黑体" panose="02010609060101010101" pitchFamily="49" charset="-122"/>
                <a:ea typeface="黑体" panose="02010609060101010101" pitchFamily="49" charset="-122"/>
              </a:rPr>
              <a:t>CART</a:t>
            </a:r>
            <a:r>
              <a:rPr lang="zh-CN" altLang="en-US" b="1" dirty="0">
                <a:latin typeface="黑体" panose="02010609060101010101" pitchFamily="49" charset="-122"/>
                <a:ea typeface="黑体" panose="02010609060101010101" pitchFamily="49" charset="-122"/>
              </a:rPr>
              <a:t>，正如名字的含义，</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是</a:t>
            </a:r>
            <a:r>
              <a:rPr lang="en-US" altLang="zh-CN" b="1" dirty="0">
                <a:latin typeface="黑体" panose="02010609060101010101" pitchFamily="49" charset="-122"/>
                <a:ea typeface="黑体" panose="02010609060101010101" pitchFamily="49" charset="-122"/>
              </a:rPr>
              <a:t>GB</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DT</a:t>
            </a:r>
            <a:r>
              <a:rPr lang="zh-CN" altLang="en-US" b="1" dirty="0">
                <a:latin typeface="黑体" panose="02010609060101010101" pitchFamily="49" charset="-122"/>
                <a:ea typeface="黑体" panose="02010609060101010101" pitchFamily="49" charset="-122"/>
              </a:rPr>
              <a:t>的结合。</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要注意的是这里的决策树是回归树，</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中的决策树是个弱模型，深度较小一般不会超过</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，叶子节点的数量也不会超过</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，对于生成的每棵决策树乘上比较小的缩减系数（学习率</a:t>
            </a:r>
            <a:r>
              <a:rPr lang="en-US" altLang="zh-CN" b="1" dirty="0">
                <a:latin typeface="黑体" panose="02010609060101010101" pitchFamily="49" charset="-122"/>
                <a:ea typeface="黑体" panose="02010609060101010101" pitchFamily="49" charset="-122"/>
              </a:rPr>
              <a:t>&lt;0.1</a:t>
            </a:r>
            <a:r>
              <a:rPr lang="zh-CN" altLang="en-US" b="1" dirty="0">
                <a:latin typeface="黑体" panose="02010609060101010101" pitchFamily="49" charset="-122"/>
                <a:ea typeface="黑体" panose="02010609060101010101" pitchFamily="49" charset="-122"/>
              </a:rPr>
              <a:t>），有些</a:t>
            </a:r>
            <a:r>
              <a:rPr lang="en-US" altLang="zh-CN" b="1" dirty="0">
                <a:latin typeface="黑体" panose="02010609060101010101" pitchFamily="49" charset="-122"/>
                <a:ea typeface="黑体" panose="02010609060101010101" pitchFamily="49" charset="-122"/>
              </a:rPr>
              <a:t>GBDT</a:t>
            </a:r>
            <a:r>
              <a:rPr lang="zh-CN" altLang="en-US" b="1" dirty="0">
                <a:latin typeface="黑体" panose="02010609060101010101" pitchFamily="49" charset="-122"/>
                <a:ea typeface="黑体" panose="02010609060101010101" pitchFamily="49" charset="-122"/>
              </a:rPr>
              <a:t>的实现加入了随机抽样（</a:t>
            </a:r>
            <a:r>
              <a:rPr lang="en-US" altLang="zh-CN" b="1" dirty="0">
                <a:latin typeface="黑体" panose="02010609060101010101" pitchFamily="49" charset="-122"/>
                <a:ea typeface="黑体" panose="02010609060101010101" pitchFamily="49" charset="-122"/>
              </a:rPr>
              <a:t>subsample 0.5&lt;=f &lt;=0.8</a:t>
            </a:r>
            <a:r>
              <a:rPr lang="zh-CN" altLang="en-US" b="1" dirty="0">
                <a:latin typeface="黑体" panose="02010609060101010101" pitchFamily="49" charset="-122"/>
                <a:ea typeface="黑体" panose="02010609060101010101" pitchFamily="49" charset="-122"/>
              </a:rPr>
              <a:t>）提高模型的泛化能力。通过交叉验证的方法选择最优的参数。 </a:t>
            </a:r>
            <a:endParaRPr lang="en-US" altLang="zh-CN" b="1" dirty="0">
              <a:latin typeface="黑体" panose="02010609060101010101" pitchFamily="49" charset="-122"/>
              <a:ea typeface="黑体" panose="02010609060101010101" pitchFamily="49" charset="-122"/>
            </a:endParaRPr>
          </a:p>
          <a:p>
            <a:pPr>
              <a:lnSpc>
                <a:spcPct val="150000"/>
              </a:lnSpc>
            </a:pPr>
            <a:r>
              <a:rPr lang="en-US" altLang="zh-CN" b="1" dirty="0">
                <a:latin typeface="黑体" panose="02010609060101010101" pitchFamily="49" charset="-122"/>
                <a:ea typeface="黑体" panose="02010609060101010101" pitchFamily="49" charset="-122"/>
              </a:rPr>
              <a:t>GDBT</a:t>
            </a:r>
            <a:r>
              <a:rPr lang="zh-CN" altLang="en-US" b="1" dirty="0">
                <a:latin typeface="黑体" panose="02010609060101010101" pitchFamily="49" charset="-122"/>
                <a:ea typeface="黑体" panose="02010609060101010101" pitchFamily="49" charset="-122"/>
              </a:rPr>
              <a:t>中使用的是回归树</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分枝时衡量最好的标准不再是</a:t>
            </a:r>
            <a:r>
              <a:rPr lang="en-US" altLang="zh-CN" b="1" dirty="0">
                <a:latin typeface="黑体" panose="02010609060101010101" pitchFamily="49" charset="-122"/>
                <a:ea typeface="黑体" panose="02010609060101010101" pitchFamily="49" charset="-122"/>
              </a:rPr>
              <a:t>GINI</a:t>
            </a:r>
            <a:r>
              <a:rPr lang="zh-CN" altLang="en-US" b="1" dirty="0">
                <a:latin typeface="黑体" panose="02010609060101010101" pitchFamily="49" charset="-122"/>
                <a:ea typeface="黑体" panose="02010609060101010101" pitchFamily="49" charset="-122"/>
              </a:rPr>
              <a:t>系数，而是最小化均方差。</a:t>
            </a:r>
            <a:endParaRPr lang="en-US" altLang="zh-CN" b="1" dirty="0">
              <a:latin typeface="黑体" panose="02010609060101010101" pitchFamily="49" charset="-122"/>
              <a:ea typeface="黑体" panose="02010609060101010101" pitchFamily="49" charset="-122"/>
            </a:endParaRPr>
          </a:p>
          <a:p>
            <a:pPr>
              <a:lnSpc>
                <a:spcPct val="150000"/>
              </a:lnSpc>
            </a:pPr>
            <a:r>
              <a:rPr lang="en-US" altLang="zh-CN" b="1" dirty="0" err="1">
                <a:latin typeface="黑体" panose="02010609060101010101" pitchFamily="49" charset="-122"/>
                <a:ea typeface="黑体" panose="02010609060101010101" pitchFamily="49" charset="-122"/>
              </a:rPr>
              <a:t>Xgboost</a:t>
            </a:r>
            <a:r>
              <a:rPr lang="zh-CN" altLang="en-US" b="1" dirty="0">
                <a:latin typeface="黑体" panose="02010609060101010101" pitchFamily="49" charset="-122"/>
                <a:ea typeface="黑体" panose="02010609060101010101" pitchFamily="49" charset="-122"/>
              </a:rPr>
              <a:t>是</a:t>
            </a:r>
            <a:r>
              <a:rPr lang="en-US" altLang="zh-CN" b="1" dirty="0">
                <a:latin typeface="黑体" panose="02010609060101010101" pitchFamily="49" charset="-122"/>
                <a:ea typeface="黑体" panose="02010609060101010101" pitchFamily="49" charset="-122"/>
              </a:rPr>
              <a:t>GB</a:t>
            </a:r>
            <a:r>
              <a:rPr lang="zh-CN" altLang="en-US" b="1" dirty="0">
                <a:latin typeface="黑体" panose="02010609060101010101" pitchFamily="49" charset="-122"/>
                <a:ea typeface="黑体" panose="02010609060101010101" pitchFamily="49" charset="-122"/>
              </a:rPr>
              <a:t>算法的高效实现。</a:t>
            </a:r>
          </a:p>
          <a:p>
            <a:pPr marL="0" indent="0">
              <a:lnSpc>
                <a:spcPct val="150000"/>
              </a:lnSpc>
              <a:buNone/>
            </a:pPr>
            <a:endParaRPr lang="en-US" altLang="zh-CN" dirty="0"/>
          </a:p>
        </p:txBody>
      </p:sp>
    </p:spTree>
    <p:extLst>
      <p:ext uri="{BB962C8B-B14F-4D97-AF65-F5344CB8AC3E}">
        <p14:creationId xmlns:p14="http://schemas.microsoft.com/office/powerpoint/2010/main" val="338548117"/>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8869</TotalTime>
  <Words>5380</Words>
  <Application>Microsoft Office PowerPoint</Application>
  <PresentationFormat>全屏显示(4:3)</PresentationFormat>
  <Paragraphs>606</Paragraphs>
  <Slides>109</Slides>
  <Notes>48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25" baseType="lpstr">
      <vt:lpstr>Microsoft YaHei UI</vt:lpstr>
      <vt:lpstr>Times </vt:lpstr>
      <vt:lpstr>黑体</vt:lpstr>
      <vt:lpstr>楷体</vt:lpstr>
      <vt:lpstr>宋体</vt:lpstr>
      <vt:lpstr>微软雅黑</vt:lpstr>
      <vt:lpstr>幼圆</vt:lpstr>
      <vt:lpstr>Arial</vt:lpstr>
      <vt:lpstr>Calibri</vt:lpstr>
      <vt:lpstr>Cambria Math</vt:lpstr>
      <vt:lpstr>Times</vt:lpstr>
      <vt:lpstr>Times New Roman</vt:lpstr>
      <vt:lpstr>Verdana</vt:lpstr>
      <vt:lpstr>Wingdings</vt:lpstr>
      <vt:lpstr>机器学习v2.1rgb</vt:lpstr>
      <vt:lpstr>Formula</vt:lpstr>
      <vt:lpstr>机器学习  Machine Learning</vt:lpstr>
      <vt:lpstr>集成学习</vt:lpstr>
      <vt:lpstr>PowerPoint 演示文稿</vt:lpstr>
      <vt:lpstr>集成学习</vt:lpstr>
      <vt:lpstr>集成学习</vt:lpstr>
      <vt:lpstr>集成学习</vt:lpstr>
      <vt:lpstr>基本原理</vt:lpstr>
      <vt:lpstr>集成学习</vt:lpstr>
      <vt:lpstr>PowerPoint 演示文稿</vt:lpstr>
      <vt:lpstr>PowerPoint 演示文稿</vt:lpstr>
      <vt:lpstr>PowerPoint 演示文稿</vt:lpstr>
      <vt:lpstr>投票分类器(Voting Classifiers)</vt:lpstr>
      <vt:lpstr>投票分类器(Voting Classifiers)</vt:lpstr>
      <vt:lpstr>投票分类器(Voting Classifiers)</vt:lpstr>
      <vt:lpstr>投票分类器(Voting Classifiers)</vt:lpstr>
      <vt:lpstr>Bagging和Boosting</vt:lpstr>
      <vt:lpstr>Bagging和Boosting</vt:lpstr>
      <vt:lpstr>PowerPoint 演示文稿</vt:lpstr>
      <vt:lpstr>PowerPoint 演示文稿</vt:lpstr>
      <vt:lpstr>随机森林</vt:lpstr>
      <vt:lpstr>随机森林</vt:lpstr>
      <vt:lpstr>随机森林</vt:lpstr>
      <vt:lpstr>随机森林</vt:lpstr>
      <vt:lpstr>随机森林</vt:lpstr>
      <vt:lpstr>随机森林</vt:lpstr>
      <vt:lpstr>Bagging</vt:lpstr>
      <vt:lpstr>Bagging</vt:lpstr>
      <vt:lpstr>随机森林</vt:lpstr>
      <vt:lpstr>随机森林</vt:lpstr>
      <vt:lpstr>随机森林</vt:lpstr>
      <vt:lpstr>集成学习</vt:lpstr>
      <vt:lpstr>个体与集成</vt:lpstr>
      <vt:lpstr>个体与集成</vt:lpstr>
      <vt:lpstr>个体与集成 – 简单分析</vt:lpstr>
      <vt:lpstr>个体与集成 – 简单分析</vt:lpstr>
      <vt:lpstr>个体与集成 – 简单分析</vt:lpstr>
      <vt:lpstr>集成学习</vt:lpstr>
      <vt:lpstr>Boosting</vt:lpstr>
      <vt:lpstr>Boosting - Boosting算法</vt:lpstr>
      <vt:lpstr>Boosting – AdaBoost算法</vt:lpstr>
      <vt:lpstr>AdaBoost算法实例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AdaBoost</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AdaBoost注意事项</vt:lpstr>
      <vt:lpstr>Boosting – AdaBoost实验</vt:lpstr>
      <vt:lpstr>集成学习</vt:lpstr>
      <vt:lpstr>Bagging与随机森林</vt:lpstr>
      <vt:lpstr>Bagging与随机森林 - Bagging算法</vt:lpstr>
      <vt:lpstr>Bagging与随机森林 - Bagging算法特点</vt:lpstr>
      <vt:lpstr>Bagging与随机森林 - 包外估计</vt:lpstr>
      <vt:lpstr>Bagging与随机森林- Bagging实验</vt:lpstr>
      <vt:lpstr>Bagging与随机森林-随机森林</vt:lpstr>
      <vt:lpstr>Bagging与随机森林 - 随机森林算法</vt:lpstr>
      <vt:lpstr>Bagging与随机森林 - 随机森林实验</vt:lpstr>
      <vt:lpstr>集成学习</vt:lpstr>
      <vt:lpstr>结合策略</vt:lpstr>
      <vt:lpstr>结合策略 – 平均法(用于回归)</vt:lpstr>
      <vt:lpstr>结合策略 – 平均法</vt:lpstr>
      <vt:lpstr>结合策略 – 投票法(用于分类)</vt:lpstr>
      <vt:lpstr>结合策略 – 学习法</vt:lpstr>
      <vt:lpstr>集成学习</vt:lpstr>
      <vt:lpstr>多样性 – 误差-分歧分解</vt:lpstr>
      <vt:lpstr>多样性 – 误差-分歧分解</vt:lpstr>
      <vt:lpstr>多样性 – 误差-分歧分解</vt:lpstr>
      <vt:lpstr>多样性 – 误差-分歧分解</vt:lpstr>
      <vt:lpstr>多样性 – 误差-分歧分解</vt:lpstr>
      <vt:lpstr>多样性 – 多样性度量</vt:lpstr>
      <vt:lpstr>多样性 – 多样性度量</vt:lpstr>
      <vt:lpstr>多样性 – 多样性度量</vt:lpstr>
      <vt:lpstr>多样性 – 多样性度量</vt:lpstr>
      <vt:lpstr>多样性 – 多样性增强</vt:lpstr>
      <vt:lpstr>多样性 – 多样性增强 - 数据样本扰动</vt:lpstr>
      <vt:lpstr>多样性 – 多样性增强 – 输入属性扰动</vt:lpstr>
      <vt:lpstr>多样性 – 多样性增强 – 输出表示扰动</vt:lpstr>
      <vt:lpstr>多样性 – 多样性增强 – 算法参数扰动</vt:lpstr>
      <vt:lpstr>随机森林</vt:lpstr>
      <vt:lpstr>Random Forest参数</vt:lpstr>
      <vt:lpstr>PowerPoint 演示文稿</vt:lpstr>
      <vt:lpstr>Stacking利器-mlxtend库</vt:lpstr>
      <vt:lpstr>Stacking利器-mlxtend库</vt:lpstr>
      <vt:lpstr>Xgboost</vt:lpstr>
      <vt:lpstr>Xgboost</vt:lpstr>
      <vt:lpstr>PowerPoint 演示文稿</vt:lpstr>
      <vt:lpstr>GB、GBDT、Xgboost</vt:lpstr>
      <vt:lpstr>GB</vt:lpstr>
      <vt:lpstr>GBDT</vt:lpstr>
      <vt:lpstr>PowerPoint 演示文稿</vt:lpstr>
      <vt:lpstr>PowerPoint 演示文稿</vt:lpstr>
      <vt:lpstr>PowerPoint 演示文稿</vt:lpstr>
      <vt:lpstr>PowerPoint 演示文稿</vt:lpstr>
      <vt:lpstr>PowerPoint 演示文稿</vt:lpstr>
      <vt:lpstr>PowerPoint 演示文稿</vt:lpstr>
      <vt:lpstr>GBDT VS Xgboost</vt:lpstr>
      <vt:lpstr>GBDT VS Xgboost</vt:lpstr>
      <vt:lpstr>GBDT VS Xgboost</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机器学习-第八章</dc:title>
  <dc:creator/>
  <cp:lastModifiedBy>yx</cp:lastModifiedBy>
  <cp:revision>589</cp:revision>
  <dcterms:created xsi:type="dcterms:W3CDTF">2015-07-03T14:11:57Z</dcterms:created>
  <dcterms:modified xsi:type="dcterms:W3CDTF">2022-11-17T12:13:17Z</dcterms:modified>
</cp:coreProperties>
</file>